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73" r:id="rId3"/>
    <p:sldId id="579" r:id="rId5"/>
    <p:sldId id="585" r:id="rId6"/>
    <p:sldId id="581" r:id="rId7"/>
    <p:sldId id="580" r:id="rId8"/>
    <p:sldId id="805" r:id="rId9"/>
    <p:sldId id="627" r:id="rId10"/>
    <p:sldId id="806" r:id="rId11"/>
    <p:sldId id="685" r:id="rId12"/>
    <p:sldId id="810" r:id="rId13"/>
    <p:sldId id="804" r:id="rId14"/>
    <p:sldId id="811" r:id="rId15"/>
    <p:sldId id="808" r:id="rId16"/>
    <p:sldId id="688" r:id="rId17"/>
    <p:sldId id="687" r:id="rId18"/>
    <p:sldId id="689" r:id="rId19"/>
    <p:sldId id="690" r:id="rId20"/>
    <p:sldId id="692" r:id="rId21"/>
    <p:sldId id="693" r:id="rId22"/>
    <p:sldId id="747" r:id="rId23"/>
    <p:sldId id="694" r:id="rId24"/>
    <p:sldId id="748" r:id="rId25"/>
    <p:sldId id="752" r:id="rId26"/>
    <p:sldId id="750" r:id="rId27"/>
    <p:sldId id="695" r:id="rId28"/>
    <p:sldId id="633" r:id="rId29"/>
    <p:sldId id="629" r:id="rId30"/>
    <p:sldId id="630" r:id="rId31"/>
    <p:sldId id="819" r:id="rId32"/>
    <p:sldId id="869" r:id="rId33"/>
    <p:sldId id="912" r:id="rId34"/>
    <p:sldId id="913" r:id="rId35"/>
    <p:sldId id="872" r:id="rId36"/>
    <p:sldId id="586" r:id="rId37"/>
    <p:sldId id="605" r:id="rId38"/>
    <p:sldId id="606" r:id="rId39"/>
    <p:sldId id="607" r:id="rId40"/>
    <p:sldId id="608" r:id="rId41"/>
    <p:sldId id="609" r:id="rId42"/>
    <p:sldId id="816" r:id="rId43"/>
    <p:sldId id="817" r:id="rId44"/>
    <p:sldId id="818" r:id="rId45"/>
    <p:sldId id="610" r:id="rId46"/>
    <p:sldId id="588" r:id="rId47"/>
    <p:sldId id="589" r:id="rId48"/>
    <p:sldId id="590" r:id="rId49"/>
    <p:sldId id="591" r:id="rId50"/>
    <p:sldId id="592" r:id="rId51"/>
    <p:sldId id="593" r:id="rId52"/>
    <p:sldId id="546" r:id="rId53"/>
    <p:sldId id="626" r:id="rId54"/>
    <p:sldId id="385" r:id="rId55"/>
    <p:sldId id="611" r:id="rId56"/>
    <p:sldId id="612" r:id="rId57"/>
    <p:sldId id="613" r:id="rId58"/>
    <p:sldId id="614" r:id="rId59"/>
    <p:sldId id="615" r:id="rId60"/>
    <p:sldId id="616" r:id="rId61"/>
    <p:sldId id="617" r:id="rId62"/>
    <p:sldId id="618" r:id="rId63"/>
    <p:sldId id="619" r:id="rId64"/>
    <p:sldId id="620" r:id="rId65"/>
    <p:sldId id="621" r:id="rId66"/>
    <p:sldId id="622" r:id="rId67"/>
    <p:sldId id="623" r:id="rId68"/>
    <p:sldId id="624" r:id="rId69"/>
    <p:sldId id="625" r:id="rId70"/>
    <p:sldId id="812" r:id="rId71"/>
    <p:sldId id="813" r:id="rId72"/>
    <p:sldId id="814" r:id="rId73"/>
    <p:sldId id="815" r:id="rId74"/>
  </p:sldIdLst>
  <p:sldSz cx="9144000" cy="514477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PTer_Tan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3A98BC"/>
    <a:srgbClr val="E545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81" autoAdjust="0"/>
    <p:restoredTop sz="94660"/>
  </p:normalViewPr>
  <p:slideViewPr>
    <p:cSldViewPr snapToGrid="0">
      <p:cViewPr>
        <p:scale>
          <a:sx n="125" d="100"/>
          <a:sy n="125" d="100"/>
        </p:scale>
        <p:origin x="690" y="504"/>
      </p:cViewPr>
      <p:guideLst/>
    </p:cSldViewPr>
  </p:slideViewPr>
  <p:notesTextViewPr>
    <p:cViewPr>
      <p:scale>
        <a:sx n="1" d="1"/>
        <a:sy n="1" d="1"/>
      </p:scale>
      <p:origin x="0" y="0"/>
    </p:cViewPr>
  </p:notesTextViewPr>
  <p:sorterViewPr>
    <p:cViewPr>
      <p:scale>
        <a:sx n="47" d="100"/>
        <a:sy n="47" d="100"/>
      </p:scale>
      <p:origin x="0" y="0"/>
    </p:cViewPr>
  </p:sorter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8" Type="http://schemas.openxmlformats.org/officeDocument/2006/relationships/commentAuthors" Target="commentAuthors.xml"/><Relationship Id="rId77" Type="http://schemas.openxmlformats.org/officeDocument/2006/relationships/tableStyles" Target="tableStyles.xml"/><Relationship Id="rId76" Type="http://schemas.openxmlformats.org/officeDocument/2006/relationships/viewProps" Target="viewProps.xml"/><Relationship Id="rId75" Type="http://schemas.openxmlformats.org/officeDocument/2006/relationships/presProps" Target="presProps.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node0">
    <dgm:fillClrLst meth="cycle">
      <a:schemeClr val="accent6">
        <a:alpha val="80000"/>
      </a:schemeClr>
    </dgm:fillClrLst>
    <dgm:linClrLst meth="repeat">
      <a:schemeClr val="lt1"/>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1888064-62F2-48AA-BBC0-E18711381E36}" type="doc">
      <dgm:prSet loTypeId="urn:microsoft.com/office/officeart/2005/8/layout/pyramid3#1" loCatId="pyramid" qsTypeId="urn:microsoft.com/office/officeart/2005/8/quickstyle/simple2" qsCatId="simple" csTypeId="urn:microsoft.com/office/officeart/2005/8/colors/accent6_5" csCatId="colorful" phldr="1"/>
      <dgm:spPr/>
    </dgm:pt>
    <dgm:pt modelId="{434678AD-2289-4A58-B775-CFD545E17CC5}">
      <dgm:prSet phldrT="[文本]" phldr="0" custT="1"/>
      <dgm:spPr/>
      <dgm:t>
        <a:bodyPr vert="horz" wrap="square"/>
        <a:p>
          <a:pPr>
            <a:lnSpc>
              <a:spcPct val="100000"/>
            </a:lnSpc>
            <a:spcBef>
              <a:spcPct val="0"/>
            </a:spcBef>
            <a:spcAft>
              <a:spcPct val="35000"/>
            </a:spcAft>
          </a:pPr>
          <a:r>
            <a:rPr lang="zh-CN" altLang="en-US" sz="2400" dirty="0">
              <a:latin typeface="微软雅黑" panose="020B0503020204020204" pitchFamily="34" charset="-122"/>
              <a:ea typeface="微软雅黑" panose="020B0503020204020204" pitchFamily="34" charset="-122"/>
            </a:rPr>
            <a:t>意愿</a:t>
          </a:r>
          <a:r>
            <a:rPr sz="2400">
              <a:latin typeface="微软雅黑" panose="020B0503020204020204" pitchFamily="34" charset="-122"/>
              <a:ea typeface="微软雅黑" panose="020B0503020204020204" pitchFamily="34" charset="-122"/>
            </a:rPr>
            <a:t/>
          </a:r>
          <a:endParaRPr sz="2400">
            <a:latin typeface="微软雅黑" panose="020B0503020204020204" pitchFamily="34" charset="-122"/>
            <a:ea typeface="微软雅黑" panose="020B0503020204020204" pitchFamily="34" charset="-122"/>
          </a:endParaRPr>
        </a:p>
      </dgm:t>
    </dgm:pt>
    <dgm:pt modelId="{747C0920-7EA7-4D23-AC6A-342A031E17B0}" cxnId="{4D26FF6C-4C38-4B04-946A-C70A5A9C194E}" type="parTrans">
      <dgm:prSet/>
      <dgm:spPr/>
      <dgm:t>
        <a:bodyPr/>
        <a:lstStyle/>
        <a:p>
          <a:endParaRPr lang="zh-CN" altLang="en-US"/>
        </a:p>
      </dgm:t>
    </dgm:pt>
    <dgm:pt modelId="{BB2B154E-1FBC-4353-ABD2-A93B536583FA}" cxnId="{4D26FF6C-4C38-4B04-946A-C70A5A9C194E}" type="sibTrans">
      <dgm:prSet/>
      <dgm:spPr/>
      <dgm:t>
        <a:bodyPr/>
        <a:lstStyle/>
        <a:p>
          <a:endParaRPr lang="zh-CN" altLang="en-US"/>
        </a:p>
      </dgm:t>
    </dgm:pt>
    <dgm:pt modelId="{B366132A-6F40-4743-BB07-0FD015591598}">
      <dgm:prSet phldrT="[文本]" phldr="0" custT="1"/>
      <dgm:spPr/>
      <dgm:t>
        <a:bodyPr vert="horz" wrap="square"/>
        <a:p>
          <a:pPr>
            <a:lnSpc>
              <a:spcPct val="100000"/>
            </a:lnSpc>
            <a:spcBef>
              <a:spcPct val="0"/>
            </a:spcBef>
            <a:spcAft>
              <a:spcPct val="35000"/>
            </a:spcAft>
          </a:pPr>
          <a:r>
            <a:rPr lang="zh-CN" altLang="en-US" sz="2400" dirty="0">
              <a:latin typeface="微软雅黑" panose="020B0503020204020204" pitchFamily="34" charset="-122"/>
              <a:ea typeface="微软雅黑" panose="020B0503020204020204" pitchFamily="34" charset="-122"/>
            </a:rPr>
            <a:t>能力</a:t>
          </a:r>
          <a:r>
            <a:rPr lang="zh-CN" altLang="en-US" sz="2400" dirty="0">
              <a:latin typeface="微软雅黑" panose="020B0503020204020204" pitchFamily="34" charset="-122"/>
              <a:ea typeface="微软雅黑" panose="020B0503020204020204" pitchFamily="34" charset="-122"/>
            </a:rPr>
            <a:t/>
          </a:r>
          <a:endParaRPr lang="zh-CN" altLang="en-US" sz="2400" dirty="0">
            <a:latin typeface="微软雅黑" panose="020B0503020204020204" pitchFamily="34" charset="-122"/>
            <a:ea typeface="微软雅黑" panose="020B0503020204020204" pitchFamily="34" charset="-122"/>
          </a:endParaRPr>
        </a:p>
      </dgm:t>
    </dgm:pt>
    <dgm:pt modelId="{BAA74B78-6979-4A15-8C5A-034B41A808AE}" cxnId="{C4D4F0A7-CDB7-4026-8719-0DB928F53D39}" type="parTrans">
      <dgm:prSet/>
      <dgm:spPr/>
      <dgm:t>
        <a:bodyPr/>
        <a:lstStyle/>
        <a:p>
          <a:endParaRPr lang="zh-CN" altLang="en-US"/>
        </a:p>
      </dgm:t>
    </dgm:pt>
    <dgm:pt modelId="{7FD23250-F9C7-41B4-ABCC-54ED43694292}" cxnId="{C4D4F0A7-CDB7-4026-8719-0DB928F53D39}" type="sibTrans">
      <dgm:prSet/>
      <dgm:spPr/>
      <dgm:t>
        <a:bodyPr/>
        <a:lstStyle/>
        <a:p>
          <a:endParaRPr lang="zh-CN" altLang="en-US"/>
        </a:p>
      </dgm:t>
    </dgm:pt>
    <dgm:pt modelId="{54F19BA9-00C1-4537-B8DA-45287B814523}">
      <dgm:prSet phldrT="[文本]" phldr="0" custT="1"/>
      <dgm:spPr/>
      <dgm:t>
        <a:bodyPr vert="horz" wrap="square"/>
        <a:p>
          <a:pPr>
            <a:lnSpc>
              <a:spcPct val="100000"/>
            </a:lnSpc>
            <a:spcBef>
              <a:spcPct val="0"/>
            </a:spcBef>
            <a:spcAft>
              <a:spcPct val="35000"/>
            </a:spcAft>
          </a:pPr>
          <a:r>
            <a:rPr lang="zh-CN" altLang="en-US" sz="2400" dirty="0">
              <a:latin typeface="微软雅黑" panose="020B0503020204020204" pitchFamily="34" charset="-122"/>
              <a:ea typeface="微软雅黑" panose="020B0503020204020204" pitchFamily="34" charset="-122"/>
            </a:rPr>
            <a:t>职业</a:t>
          </a:r>
          <a:br>
            <a:rPr lang="en-US" altLang="zh-CN" sz="2400" b="1" dirty="0"/>
          </a:br>
          <a:r>
            <a:rPr lang="zh-CN" altLang="en-US" sz="2400" b="1" dirty="0"/>
            <a:t/>
          </a:r>
          <a:endParaRPr lang="zh-CN" altLang="en-US" sz="2400" b="1" dirty="0"/>
        </a:p>
      </dgm:t>
    </dgm:pt>
    <dgm:pt modelId="{76F31464-DBCF-4F9B-A6C2-FD5B3572ED19}" cxnId="{95080380-5AA2-43EF-9A52-A2CA5C3F6DAE}" type="parTrans">
      <dgm:prSet/>
      <dgm:spPr/>
      <dgm:t>
        <a:bodyPr/>
        <a:lstStyle/>
        <a:p>
          <a:endParaRPr lang="zh-CN" altLang="en-US"/>
        </a:p>
      </dgm:t>
    </dgm:pt>
    <dgm:pt modelId="{CEB9864E-5473-4709-A592-E7B7CBC455CF}" cxnId="{95080380-5AA2-43EF-9A52-A2CA5C3F6DAE}" type="sibTrans">
      <dgm:prSet/>
      <dgm:spPr/>
      <dgm:t>
        <a:bodyPr/>
        <a:lstStyle/>
        <a:p>
          <a:endParaRPr lang="zh-CN" altLang="en-US"/>
        </a:p>
      </dgm:t>
    </dgm:pt>
    <dgm:pt modelId="{E0596939-C207-4E46-8A86-7978E5749EB8}" type="pres">
      <dgm:prSet presAssocID="{E1888064-62F2-48AA-BBC0-E18711381E36}" presName="Name0" presStyleCnt="0">
        <dgm:presLayoutVars>
          <dgm:dir/>
          <dgm:animLvl val="lvl"/>
          <dgm:resizeHandles val="exact"/>
        </dgm:presLayoutVars>
      </dgm:prSet>
      <dgm:spPr/>
    </dgm:pt>
    <dgm:pt modelId="{D0B814A7-59E3-4D82-9EAD-AE253B80CF06}" type="pres">
      <dgm:prSet presAssocID="{434678AD-2289-4A58-B775-CFD545E17CC5}" presName="Name8" presStyleCnt="0"/>
      <dgm:spPr/>
    </dgm:pt>
    <dgm:pt modelId="{B05A039C-E169-457A-A161-30DF034020BF}" type="pres">
      <dgm:prSet presAssocID="{434678AD-2289-4A58-B775-CFD545E17CC5}" presName="level" presStyleLbl="node1" presStyleIdx="0" presStyleCnt="3" custLinFactNeighborX="-1667">
        <dgm:presLayoutVars>
          <dgm:chMax val="1"/>
          <dgm:bulletEnabled val="1"/>
        </dgm:presLayoutVars>
      </dgm:prSet>
      <dgm:spPr/>
      <dgm:t>
        <a:bodyPr/>
        <a:lstStyle/>
        <a:p>
          <a:endParaRPr lang="zh-CN" altLang="en-US"/>
        </a:p>
      </dgm:t>
    </dgm:pt>
    <dgm:pt modelId="{F572225D-97BA-42A4-95D6-D39D9FB356CE}" type="pres">
      <dgm:prSet presAssocID="{434678AD-2289-4A58-B775-CFD545E17CC5}" presName="levelTx" presStyleCnt="0">
        <dgm:presLayoutVars>
          <dgm:chMax val="1"/>
          <dgm:bulletEnabled val="1"/>
        </dgm:presLayoutVars>
      </dgm:prSet>
      <dgm:spPr/>
      <dgm:t>
        <a:bodyPr/>
        <a:lstStyle/>
        <a:p>
          <a:endParaRPr lang="zh-CN" altLang="en-US"/>
        </a:p>
      </dgm:t>
    </dgm:pt>
    <dgm:pt modelId="{4F4B7C85-6E35-4787-A426-D5791C863070}" type="pres">
      <dgm:prSet presAssocID="{B366132A-6F40-4743-BB07-0FD015591598}" presName="Name8" presStyleCnt="0"/>
      <dgm:spPr/>
    </dgm:pt>
    <dgm:pt modelId="{B11F5B69-4C0F-43E5-99D0-1A3410EEB473}" type="pres">
      <dgm:prSet presAssocID="{B366132A-6F40-4743-BB07-0FD015591598}" presName="level" presStyleLbl="node1" presStyleIdx="1" presStyleCnt="3">
        <dgm:presLayoutVars>
          <dgm:chMax val="1"/>
          <dgm:bulletEnabled val="1"/>
        </dgm:presLayoutVars>
      </dgm:prSet>
      <dgm:spPr/>
      <dgm:t>
        <a:bodyPr/>
        <a:lstStyle/>
        <a:p>
          <a:endParaRPr lang="zh-CN" altLang="en-US"/>
        </a:p>
      </dgm:t>
    </dgm:pt>
    <dgm:pt modelId="{362E492F-856E-4CA3-9960-4A838B9F733A}" type="pres">
      <dgm:prSet presAssocID="{B366132A-6F40-4743-BB07-0FD015591598}" presName="levelTx" presStyleCnt="0">
        <dgm:presLayoutVars>
          <dgm:chMax val="1"/>
          <dgm:bulletEnabled val="1"/>
        </dgm:presLayoutVars>
      </dgm:prSet>
      <dgm:spPr/>
      <dgm:t>
        <a:bodyPr/>
        <a:lstStyle/>
        <a:p>
          <a:endParaRPr lang="zh-CN" altLang="en-US"/>
        </a:p>
      </dgm:t>
    </dgm:pt>
    <dgm:pt modelId="{2F96B17C-29EF-4935-8CC4-EA7706FC6258}" type="pres">
      <dgm:prSet presAssocID="{54F19BA9-00C1-4537-B8DA-45287B814523}" presName="Name8" presStyleCnt="0"/>
      <dgm:spPr/>
    </dgm:pt>
    <dgm:pt modelId="{B2337B84-8787-49F7-94F9-1FDEA545BF24}" type="pres">
      <dgm:prSet presAssocID="{54F19BA9-00C1-4537-B8DA-45287B814523}" presName="level" presStyleLbl="node1" presStyleIdx="2" presStyleCnt="3">
        <dgm:presLayoutVars>
          <dgm:chMax val="1"/>
          <dgm:bulletEnabled val="1"/>
        </dgm:presLayoutVars>
      </dgm:prSet>
      <dgm:spPr/>
      <dgm:t>
        <a:bodyPr/>
        <a:lstStyle/>
        <a:p>
          <a:endParaRPr lang="zh-CN" altLang="en-US"/>
        </a:p>
      </dgm:t>
    </dgm:pt>
    <dgm:pt modelId="{4D11B297-4BAC-4275-A7B1-D60CE202BBB8}" type="pres">
      <dgm:prSet presAssocID="{54F19BA9-00C1-4537-B8DA-45287B814523}" presName="levelTx" presStyleCnt="0">
        <dgm:presLayoutVars>
          <dgm:chMax val="1"/>
          <dgm:bulletEnabled val="1"/>
        </dgm:presLayoutVars>
      </dgm:prSet>
      <dgm:spPr/>
      <dgm:t>
        <a:bodyPr/>
        <a:lstStyle/>
        <a:p>
          <a:endParaRPr lang="zh-CN" altLang="en-US"/>
        </a:p>
      </dgm:t>
    </dgm:pt>
  </dgm:ptLst>
  <dgm:cxnLst>
    <dgm:cxn modelId="{4D26FF6C-4C38-4B04-946A-C70A5A9C194E}" srcId="{E1888064-62F2-48AA-BBC0-E18711381E36}" destId="{434678AD-2289-4A58-B775-CFD545E17CC5}" srcOrd="0" destOrd="0" parTransId="{747C0920-7EA7-4D23-AC6A-342A031E17B0}" sibTransId="{BB2B154E-1FBC-4353-ABD2-A93B536583FA}"/>
    <dgm:cxn modelId="{C4D4F0A7-CDB7-4026-8719-0DB928F53D39}" srcId="{E1888064-62F2-48AA-BBC0-E18711381E36}" destId="{B366132A-6F40-4743-BB07-0FD015591598}" srcOrd="1" destOrd="0" parTransId="{BAA74B78-6979-4A15-8C5A-034B41A808AE}" sibTransId="{7FD23250-F9C7-41B4-ABCC-54ED43694292}"/>
    <dgm:cxn modelId="{95080380-5AA2-43EF-9A52-A2CA5C3F6DAE}" srcId="{E1888064-62F2-48AA-BBC0-E18711381E36}" destId="{54F19BA9-00C1-4537-B8DA-45287B814523}" srcOrd="2" destOrd="0" parTransId="{76F31464-DBCF-4F9B-A6C2-FD5B3572ED19}" sibTransId="{CEB9864E-5473-4709-A592-E7B7CBC455CF}"/>
    <dgm:cxn modelId="{5222C4CA-BB91-44E6-B4EF-A4A8F61B81CD}" type="presOf" srcId="{E1888064-62F2-48AA-BBC0-E18711381E36}" destId="{E0596939-C207-4E46-8A86-7978E5749EB8}" srcOrd="0" destOrd="0" presId="urn:microsoft.com/office/officeart/2005/8/layout/pyramid3#1"/>
    <dgm:cxn modelId="{250A8B05-13F0-493F-81DA-5877C55AD0D8}" type="presParOf" srcId="{E0596939-C207-4E46-8A86-7978E5749EB8}" destId="{D0B814A7-59E3-4D82-9EAD-AE253B80CF06}" srcOrd="0" destOrd="0" presId="urn:microsoft.com/office/officeart/2005/8/layout/pyramid3#1"/>
    <dgm:cxn modelId="{CE703591-4D48-48A3-97BE-08DBEB6AB7C4}" type="presParOf" srcId="{D0B814A7-59E3-4D82-9EAD-AE253B80CF06}" destId="{B05A039C-E169-457A-A161-30DF034020BF}" srcOrd="0" destOrd="0" presId="urn:microsoft.com/office/officeart/2005/8/layout/pyramid3#1"/>
    <dgm:cxn modelId="{878EBF94-8273-46D4-9C89-E7EAE55DA678}" type="presOf" srcId="{434678AD-2289-4A58-B775-CFD545E17CC5}" destId="{B05A039C-E169-457A-A161-30DF034020BF}" srcOrd="0" destOrd="0" presId="urn:microsoft.com/office/officeart/2005/8/layout/pyramid3#1"/>
    <dgm:cxn modelId="{6989349A-56DD-428A-A975-7AE827374E0C}" type="presParOf" srcId="{D0B814A7-59E3-4D82-9EAD-AE253B80CF06}" destId="{F572225D-97BA-42A4-95D6-D39D9FB356CE}" srcOrd="1" destOrd="0" presId="urn:microsoft.com/office/officeart/2005/8/layout/pyramid3#1"/>
    <dgm:cxn modelId="{1F1CF134-74BA-476F-91BC-43FC28292968}" type="presOf" srcId="{434678AD-2289-4A58-B775-CFD545E17CC5}" destId="{F572225D-97BA-42A4-95D6-D39D9FB356CE}" srcOrd="1" destOrd="0" presId="urn:microsoft.com/office/officeart/2005/8/layout/pyramid3#1"/>
    <dgm:cxn modelId="{9E03D0B4-F08C-4B01-A5FC-19FB4EC90AD8}" type="presParOf" srcId="{E0596939-C207-4E46-8A86-7978E5749EB8}" destId="{4F4B7C85-6E35-4787-A426-D5791C863070}" srcOrd="1" destOrd="0" presId="urn:microsoft.com/office/officeart/2005/8/layout/pyramid3#1"/>
    <dgm:cxn modelId="{03FB1CE9-6715-42EA-9930-16D35303F51C}" type="presParOf" srcId="{4F4B7C85-6E35-4787-A426-D5791C863070}" destId="{B11F5B69-4C0F-43E5-99D0-1A3410EEB473}" srcOrd="0" destOrd="1" presId="urn:microsoft.com/office/officeart/2005/8/layout/pyramid3#1"/>
    <dgm:cxn modelId="{E92F069A-D84D-45F1-8800-4975C2413DBC}" type="presOf" srcId="{B366132A-6F40-4743-BB07-0FD015591598}" destId="{B11F5B69-4C0F-43E5-99D0-1A3410EEB473}" srcOrd="0" destOrd="0" presId="urn:microsoft.com/office/officeart/2005/8/layout/pyramid3#1"/>
    <dgm:cxn modelId="{2766968F-586E-4473-B123-1CBABF8DCE45}" type="presParOf" srcId="{4F4B7C85-6E35-4787-A426-D5791C863070}" destId="{362E492F-856E-4CA3-9960-4A838B9F733A}" srcOrd="1" destOrd="1" presId="urn:microsoft.com/office/officeart/2005/8/layout/pyramid3#1"/>
    <dgm:cxn modelId="{9E3B2165-EB97-412E-B2CC-A2E98A2FC4B7}" type="presOf" srcId="{B366132A-6F40-4743-BB07-0FD015591598}" destId="{362E492F-856E-4CA3-9960-4A838B9F733A}" srcOrd="1" destOrd="0" presId="urn:microsoft.com/office/officeart/2005/8/layout/pyramid3#1"/>
    <dgm:cxn modelId="{7A5D0F2D-2BF7-481E-8F85-80B2FD229970}" type="presParOf" srcId="{E0596939-C207-4E46-8A86-7978E5749EB8}" destId="{2F96B17C-29EF-4935-8CC4-EA7706FC6258}" srcOrd="2" destOrd="0" presId="urn:microsoft.com/office/officeart/2005/8/layout/pyramid3#1"/>
    <dgm:cxn modelId="{372B93E4-3A08-4EA2-B533-A6C51A90AB0B}" type="presParOf" srcId="{2F96B17C-29EF-4935-8CC4-EA7706FC6258}" destId="{B2337B84-8787-49F7-94F9-1FDEA545BF24}" srcOrd="0" destOrd="2" presId="urn:microsoft.com/office/officeart/2005/8/layout/pyramid3#1"/>
    <dgm:cxn modelId="{D5B4DDE5-A0A0-4563-BEE5-DBCAEAB642AB}" type="presOf" srcId="{54F19BA9-00C1-4537-B8DA-45287B814523}" destId="{B2337B84-8787-49F7-94F9-1FDEA545BF24}" srcOrd="0" destOrd="0" presId="urn:microsoft.com/office/officeart/2005/8/layout/pyramid3#1"/>
    <dgm:cxn modelId="{CCAEAD9A-3254-483A-98D8-9101B8417660}" type="presParOf" srcId="{2F96B17C-29EF-4935-8CC4-EA7706FC6258}" destId="{4D11B297-4BAC-4275-A7B1-D60CE202BBB8}" srcOrd="1" destOrd="2" presId="urn:microsoft.com/office/officeart/2005/8/layout/pyramid3#1"/>
    <dgm:cxn modelId="{EE37E9BF-4F6A-4E44-8EDB-57A03B47EF47}" type="presOf" srcId="{54F19BA9-00C1-4537-B8DA-45287B814523}" destId="{4D11B297-4BAC-4275-A7B1-D60CE202BBB8}" srcOrd="1" destOrd="0" presId="urn:microsoft.com/office/officeart/2005/8/layout/pyramid3#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888064-62F2-48AA-BBC0-E18711381E36}" type="doc">
      <dgm:prSet loTypeId="urn:microsoft.com/office/officeart/2005/8/layout/pyramid3#2" loCatId="pyramid" qsTypeId="urn:microsoft.com/office/officeart/2005/8/quickstyle/simple2" qsCatId="simple" csTypeId="urn:microsoft.com/office/officeart/2005/8/colors/accent5_4" csCatId="colorful" phldr="1"/>
      <dgm:spPr/>
    </dgm:pt>
    <dgm:pt modelId="{434678AD-2289-4A58-B775-CFD545E17CC5}">
      <dgm:prSet phldrT="[文本]" phldr="0" custT="1"/>
      <dgm:spPr/>
      <dgm:t>
        <a:bodyPr vert="horz" wrap="square"/>
        <a:p>
          <a:pPr>
            <a:lnSpc>
              <a:spcPct val="100000"/>
            </a:lnSpc>
            <a:spcBef>
              <a:spcPct val="0"/>
            </a:spcBef>
            <a:spcAft>
              <a:spcPct val="35000"/>
            </a:spcAft>
          </a:pPr>
          <a:r>
            <a:rPr lang="zh-CN" altLang="en-US" sz="2400" b="0" dirty="0">
              <a:latin typeface="微软雅黑" panose="020B0503020204020204" pitchFamily="34" charset="-122"/>
              <a:ea typeface="微软雅黑" panose="020B0503020204020204" pitchFamily="34" charset="-122"/>
            </a:rPr>
            <a:t>职业</a:t>
          </a:r>
          <a:r>
            <a:rPr lang="zh-CN" altLang="en-US" sz="2400" b="0" dirty="0">
              <a:latin typeface="微软雅黑" panose="020B0503020204020204" pitchFamily="34" charset="-122"/>
              <a:ea typeface="微软雅黑" panose="020B0503020204020204" pitchFamily="34" charset="-122"/>
            </a:rPr>
            <a:t/>
          </a:r>
          <a:endParaRPr lang="zh-CN" altLang="en-US" sz="2400" b="0" dirty="0">
            <a:latin typeface="微软雅黑" panose="020B0503020204020204" pitchFamily="34" charset="-122"/>
            <a:ea typeface="微软雅黑" panose="020B0503020204020204" pitchFamily="34" charset="-122"/>
          </a:endParaRPr>
        </a:p>
      </dgm:t>
    </dgm:pt>
    <dgm:pt modelId="{747C0920-7EA7-4D23-AC6A-342A031E17B0}" cxnId="{8EC9484B-5273-4CF8-8CD8-CD422A298FB1}" type="parTrans">
      <dgm:prSet/>
      <dgm:spPr/>
      <dgm:t>
        <a:bodyPr/>
        <a:lstStyle/>
        <a:p>
          <a:endParaRPr lang="zh-CN" altLang="en-US"/>
        </a:p>
      </dgm:t>
    </dgm:pt>
    <dgm:pt modelId="{BB2B154E-1FBC-4353-ABD2-A93B536583FA}" cxnId="{8EC9484B-5273-4CF8-8CD8-CD422A298FB1}" type="sibTrans">
      <dgm:prSet/>
      <dgm:spPr/>
      <dgm:t>
        <a:bodyPr/>
        <a:lstStyle/>
        <a:p>
          <a:endParaRPr lang="zh-CN" altLang="en-US"/>
        </a:p>
      </dgm:t>
    </dgm:pt>
    <dgm:pt modelId="{B366132A-6F40-4743-BB07-0FD015591598}">
      <dgm:prSet phldrT="[文本]" phldr="0" custT="1"/>
      <dgm:spPr/>
      <dgm:t>
        <a:bodyPr vert="horz" wrap="square"/>
        <a:p>
          <a:pPr>
            <a:lnSpc>
              <a:spcPct val="100000"/>
            </a:lnSpc>
            <a:spcBef>
              <a:spcPct val="0"/>
            </a:spcBef>
            <a:spcAft>
              <a:spcPct val="35000"/>
            </a:spcAft>
          </a:pPr>
          <a:r>
            <a:rPr lang="zh-CN" altLang="en-US" sz="2400" dirty="0">
              <a:latin typeface="微软雅黑" panose="020B0503020204020204" pitchFamily="34" charset="-122"/>
              <a:ea typeface="微软雅黑" panose="020B0503020204020204" pitchFamily="34" charset="-122"/>
            </a:rPr>
            <a:t>能力</a:t>
          </a:r>
          <a:r>
            <a:rPr lang="zh-CN" altLang="en-US" sz="2400" dirty="0">
              <a:latin typeface="微软雅黑" panose="020B0503020204020204" pitchFamily="34" charset="-122"/>
              <a:ea typeface="微软雅黑" panose="020B0503020204020204" pitchFamily="34" charset="-122"/>
            </a:rPr>
            <a:t/>
          </a:r>
          <a:endParaRPr lang="zh-CN" altLang="en-US" sz="2400" dirty="0">
            <a:latin typeface="微软雅黑" panose="020B0503020204020204" pitchFamily="34" charset="-122"/>
            <a:ea typeface="微软雅黑" panose="020B0503020204020204" pitchFamily="34" charset="-122"/>
          </a:endParaRPr>
        </a:p>
      </dgm:t>
    </dgm:pt>
    <dgm:pt modelId="{BAA74B78-6979-4A15-8C5A-034B41A808AE}" cxnId="{6824CE02-269E-420A-975D-710D72F5023E}" type="parTrans">
      <dgm:prSet/>
      <dgm:spPr/>
      <dgm:t>
        <a:bodyPr/>
        <a:lstStyle/>
        <a:p>
          <a:endParaRPr lang="zh-CN" altLang="en-US"/>
        </a:p>
      </dgm:t>
    </dgm:pt>
    <dgm:pt modelId="{7FD23250-F9C7-41B4-ABCC-54ED43694292}" cxnId="{6824CE02-269E-420A-975D-710D72F5023E}" type="sibTrans">
      <dgm:prSet/>
      <dgm:spPr/>
      <dgm:t>
        <a:bodyPr/>
        <a:lstStyle/>
        <a:p>
          <a:endParaRPr lang="zh-CN" altLang="en-US"/>
        </a:p>
      </dgm:t>
    </dgm:pt>
    <dgm:pt modelId="{54F19BA9-00C1-4537-B8DA-45287B814523}">
      <dgm:prSet phldrT="[文本]" phldr="0" custT="1"/>
      <dgm:spPr/>
      <dgm:t>
        <a:bodyPr vert="horz" wrap="square"/>
        <a:p>
          <a:pPr>
            <a:lnSpc>
              <a:spcPct val="100000"/>
            </a:lnSpc>
            <a:spcBef>
              <a:spcPct val="0"/>
            </a:spcBef>
            <a:spcAft>
              <a:spcPct val="35000"/>
            </a:spcAft>
          </a:pPr>
          <a:r>
            <a:rPr sz="6500">
              <a:latin typeface="微软雅黑" panose="020B0503020204020204" pitchFamily="34" charset="-122"/>
              <a:ea typeface="微软雅黑" panose="020B0503020204020204" pitchFamily="34" charset="-122"/>
            </a:rPr>
            <a:t/>
          </a:r>
          <a:endParaRPr sz="6500">
            <a:latin typeface="微软雅黑" panose="020B0503020204020204" pitchFamily="34" charset="-122"/>
            <a:ea typeface="微软雅黑" panose="020B0503020204020204" pitchFamily="34" charset="-122"/>
          </a:endParaRPr>
        </a:p>
      </dgm:t>
    </dgm:pt>
    <dgm:pt modelId="{76F31464-DBCF-4F9B-A6C2-FD5B3572ED19}" cxnId="{DB72D0AE-8771-4DD1-9DF7-538F6A8E0E22}" type="parTrans">
      <dgm:prSet/>
      <dgm:spPr/>
      <dgm:t>
        <a:bodyPr/>
        <a:lstStyle/>
        <a:p>
          <a:endParaRPr lang="zh-CN" altLang="en-US"/>
        </a:p>
      </dgm:t>
    </dgm:pt>
    <dgm:pt modelId="{CEB9864E-5473-4709-A592-E7B7CBC455CF}" cxnId="{DB72D0AE-8771-4DD1-9DF7-538F6A8E0E22}" type="sibTrans">
      <dgm:prSet/>
      <dgm:spPr/>
      <dgm:t>
        <a:bodyPr/>
        <a:lstStyle/>
        <a:p>
          <a:endParaRPr lang="zh-CN" altLang="en-US"/>
        </a:p>
      </dgm:t>
    </dgm:pt>
    <dgm:pt modelId="{E0596939-C207-4E46-8A86-7978E5749EB8}" type="pres">
      <dgm:prSet presAssocID="{E1888064-62F2-48AA-BBC0-E18711381E36}" presName="Name0" presStyleCnt="0">
        <dgm:presLayoutVars>
          <dgm:dir/>
          <dgm:animLvl val="lvl"/>
          <dgm:resizeHandles val="exact"/>
        </dgm:presLayoutVars>
      </dgm:prSet>
      <dgm:spPr/>
    </dgm:pt>
    <dgm:pt modelId="{D0B814A7-59E3-4D82-9EAD-AE253B80CF06}" type="pres">
      <dgm:prSet presAssocID="{434678AD-2289-4A58-B775-CFD545E17CC5}" presName="Name8" presStyleCnt="0"/>
      <dgm:spPr/>
    </dgm:pt>
    <dgm:pt modelId="{B05A039C-E169-457A-A161-30DF034020BF}" type="pres">
      <dgm:prSet presAssocID="{434678AD-2289-4A58-B775-CFD545E17CC5}" presName="level" presStyleLbl="node1" presStyleIdx="0" presStyleCnt="3" custLinFactNeighborX="-1667">
        <dgm:presLayoutVars>
          <dgm:chMax val="1"/>
          <dgm:bulletEnabled val="1"/>
        </dgm:presLayoutVars>
      </dgm:prSet>
      <dgm:spPr/>
      <dgm:t>
        <a:bodyPr/>
        <a:lstStyle/>
        <a:p>
          <a:endParaRPr lang="zh-CN" altLang="en-US"/>
        </a:p>
      </dgm:t>
    </dgm:pt>
    <dgm:pt modelId="{F572225D-97BA-42A4-95D6-D39D9FB356CE}" type="pres">
      <dgm:prSet presAssocID="{434678AD-2289-4A58-B775-CFD545E17CC5}" presName="levelTx" presStyleCnt="0">
        <dgm:presLayoutVars>
          <dgm:chMax val="1"/>
          <dgm:bulletEnabled val="1"/>
        </dgm:presLayoutVars>
      </dgm:prSet>
      <dgm:spPr/>
      <dgm:t>
        <a:bodyPr/>
        <a:lstStyle/>
        <a:p>
          <a:endParaRPr lang="zh-CN" altLang="en-US"/>
        </a:p>
      </dgm:t>
    </dgm:pt>
    <dgm:pt modelId="{4F4B7C85-6E35-4787-A426-D5791C863070}" type="pres">
      <dgm:prSet presAssocID="{B366132A-6F40-4743-BB07-0FD015591598}" presName="Name8" presStyleCnt="0"/>
      <dgm:spPr/>
    </dgm:pt>
    <dgm:pt modelId="{B11F5B69-4C0F-43E5-99D0-1A3410EEB473}" type="pres">
      <dgm:prSet presAssocID="{B366132A-6F40-4743-BB07-0FD015591598}" presName="level" presStyleLbl="node1" presStyleIdx="1" presStyleCnt="3">
        <dgm:presLayoutVars>
          <dgm:chMax val="1"/>
          <dgm:bulletEnabled val="1"/>
        </dgm:presLayoutVars>
      </dgm:prSet>
      <dgm:spPr/>
      <dgm:t>
        <a:bodyPr/>
        <a:lstStyle/>
        <a:p>
          <a:endParaRPr lang="zh-CN" altLang="en-US"/>
        </a:p>
      </dgm:t>
    </dgm:pt>
    <dgm:pt modelId="{362E492F-856E-4CA3-9960-4A838B9F733A}" type="pres">
      <dgm:prSet presAssocID="{B366132A-6F40-4743-BB07-0FD015591598}" presName="levelTx" presStyleCnt="0">
        <dgm:presLayoutVars>
          <dgm:chMax val="1"/>
          <dgm:bulletEnabled val="1"/>
        </dgm:presLayoutVars>
      </dgm:prSet>
      <dgm:spPr/>
      <dgm:t>
        <a:bodyPr/>
        <a:lstStyle/>
        <a:p>
          <a:endParaRPr lang="zh-CN" altLang="en-US"/>
        </a:p>
      </dgm:t>
    </dgm:pt>
    <dgm:pt modelId="{2F96B17C-29EF-4935-8CC4-EA7706FC6258}" type="pres">
      <dgm:prSet presAssocID="{54F19BA9-00C1-4537-B8DA-45287B814523}" presName="Name8" presStyleCnt="0"/>
      <dgm:spPr/>
    </dgm:pt>
    <dgm:pt modelId="{B2337B84-8787-49F7-94F9-1FDEA545BF24}" type="pres">
      <dgm:prSet presAssocID="{54F19BA9-00C1-4537-B8DA-45287B814523}" presName="level" presStyleLbl="node1" presStyleIdx="2" presStyleCnt="3" custScaleX="103846">
        <dgm:presLayoutVars>
          <dgm:chMax val="1"/>
          <dgm:bulletEnabled val="1"/>
        </dgm:presLayoutVars>
      </dgm:prSet>
      <dgm:spPr/>
      <dgm:t>
        <a:bodyPr/>
        <a:lstStyle/>
        <a:p>
          <a:endParaRPr lang="zh-CN" altLang="en-US"/>
        </a:p>
      </dgm:t>
    </dgm:pt>
    <dgm:pt modelId="{4D11B297-4BAC-4275-A7B1-D60CE202BBB8}" type="pres">
      <dgm:prSet presAssocID="{54F19BA9-00C1-4537-B8DA-45287B814523}" presName="levelTx" presStyleCnt="0">
        <dgm:presLayoutVars>
          <dgm:chMax val="1"/>
          <dgm:bulletEnabled val="1"/>
        </dgm:presLayoutVars>
      </dgm:prSet>
      <dgm:spPr/>
      <dgm:t>
        <a:bodyPr/>
        <a:lstStyle/>
        <a:p>
          <a:endParaRPr lang="zh-CN" altLang="en-US"/>
        </a:p>
      </dgm:t>
    </dgm:pt>
  </dgm:ptLst>
  <dgm:cxnLst>
    <dgm:cxn modelId="{8EC9484B-5273-4CF8-8CD8-CD422A298FB1}" srcId="{E1888064-62F2-48AA-BBC0-E18711381E36}" destId="{434678AD-2289-4A58-B775-CFD545E17CC5}" srcOrd="0" destOrd="0" parTransId="{747C0920-7EA7-4D23-AC6A-342A031E17B0}" sibTransId="{BB2B154E-1FBC-4353-ABD2-A93B536583FA}"/>
    <dgm:cxn modelId="{6824CE02-269E-420A-975D-710D72F5023E}" srcId="{E1888064-62F2-48AA-BBC0-E18711381E36}" destId="{B366132A-6F40-4743-BB07-0FD015591598}" srcOrd="1" destOrd="0" parTransId="{BAA74B78-6979-4A15-8C5A-034B41A808AE}" sibTransId="{7FD23250-F9C7-41B4-ABCC-54ED43694292}"/>
    <dgm:cxn modelId="{DB72D0AE-8771-4DD1-9DF7-538F6A8E0E22}" srcId="{E1888064-62F2-48AA-BBC0-E18711381E36}" destId="{54F19BA9-00C1-4537-B8DA-45287B814523}" srcOrd="2" destOrd="0" parTransId="{76F31464-DBCF-4F9B-A6C2-FD5B3572ED19}" sibTransId="{CEB9864E-5473-4709-A592-E7B7CBC455CF}"/>
    <dgm:cxn modelId="{8650D710-E2FA-4E77-B7DB-5F443B2D28FD}" type="presOf" srcId="{E1888064-62F2-48AA-BBC0-E18711381E36}" destId="{E0596939-C207-4E46-8A86-7978E5749EB8}" srcOrd="0" destOrd="0" presId="urn:microsoft.com/office/officeart/2005/8/layout/pyramid3#2"/>
    <dgm:cxn modelId="{14629B72-6B57-4489-BF9C-709E92CCB277}" type="presParOf" srcId="{E0596939-C207-4E46-8A86-7978E5749EB8}" destId="{D0B814A7-59E3-4D82-9EAD-AE253B80CF06}" srcOrd="0" destOrd="0" presId="urn:microsoft.com/office/officeart/2005/8/layout/pyramid3#2"/>
    <dgm:cxn modelId="{3E46F43D-BE6A-4931-96D9-E2C50CCEE794}" type="presParOf" srcId="{D0B814A7-59E3-4D82-9EAD-AE253B80CF06}" destId="{B05A039C-E169-457A-A161-30DF034020BF}" srcOrd="0" destOrd="0" presId="urn:microsoft.com/office/officeart/2005/8/layout/pyramid3#2"/>
    <dgm:cxn modelId="{641E51AF-C11C-4ECD-A04B-4706B63BD165}" type="presOf" srcId="{434678AD-2289-4A58-B775-CFD545E17CC5}" destId="{B05A039C-E169-457A-A161-30DF034020BF}" srcOrd="0" destOrd="0" presId="urn:microsoft.com/office/officeart/2005/8/layout/pyramid3#2"/>
    <dgm:cxn modelId="{A553F8B2-CD8E-4E42-8B35-CEC010F98756}" type="presParOf" srcId="{D0B814A7-59E3-4D82-9EAD-AE253B80CF06}" destId="{F572225D-97BA-42A4-95D6-D39D9FB356CE}" srcOrd="1" destOrd="0" presId="urn:microsoft.com/office/officeart/2005/8/layout/pyramid3#2"/>
    <dgm:cxn modelId="{600338A7-00F2-4E3C-858A-354F4F43FA1D}" type="presOf" srcId="{434678AD-2289-4A58-B775-CFD545E17CC5}" destId="{F572225D-97BA-42A4-95D6-D39D9FB356CE}" srcOrd="1" destOrd="0" presId="urn:microsoft.com/office/officeart/2005/8/layout/pyramid3#2"/>
    <dgm:cxn modelId="{97C2443F-5802-4FEE-94B3-7A42AA9D302F}" type="presParOf" srcId="{E0596939-C207-4E46-8A86-7978E5749EB8}" destId="{4F4B7C85-6E35-4787-A426-D5791C863070}" srcOrd="1" destOrd="0" presId="urn:microsoft.com/office/officeart/2005/8/layout/pyramid3#2"/>
    <dgm:cxn modelId="{3F93DF97-8814-4A9D-95CD-762426439139}" type="presParOf" srcId="{4F4B7C85-6E35-4787-A426-D5791C863070}" destId="{B11F5B69-4C0F-43E5-99D0-1A3410EEB473}" srcOrd="0" destOrd="1" presId="urn:microsoft.com/office/officeart/2005/8/layout/pyramid3#2"/>
    <dgm:cxn modelId="{DE97A1E5-DD78-40AB-9542-44F9CF2E3120}" type="presOf" srcId="{B366132A-6F40-4743-BB07-0FD015591598}" destId="{B11F5B69-4C0F-43E5-99D0-1A3410EEB473}" srcOrd="0" destOrd="0" presId="urn:microsoft.com/office/officeart/2005/8/layout/pyramid3#2"/>
    <dgm:cxn modelId="{953EEB3B-1EC8-4F1A-A400-C2564F9B1B4E}" type="presParOf" srcId="{4F4B7C85-6E35-4787-A426-D5791C863070}" destId="{362E492F-856E-4CA3-9960-4A838B9F733A}" srcOrd="1" destOrd="1" presId="urn:microsoft.com/office/officeart/2005/8/layout/pyramid3#2"/>
    <dgm:cxn modelId="{017A95E1-0F30-45A0-8730-C9D1EBE4B234}" type="presOf" srcId="{B366132A-6F40-4743-BB07-0FD015591598}" destId="{362E492F-856E-4CA3-9960-4A838B9F733A}" srcOrd="1" destOrd="0" presId="urn:microsoft.com/office/officeart/2005/8/layout/pyramid3#2"/>
    <dgm:cxn modelId="{CDACB222-7911-4189-B2E2-7803FE086C00}" type="presParOf" srcId="{E0596939-C207-4E46-8A86-7978E5749EB8}" destId="{2F96B17C-29EF-4935-8CC4-EA7706FC6258}" srcOrd="2" destOrd="0" presId="urn:microsoft.com/office/officeart/2005/8/layout/pyramid3#2"/>
    <dgm:cxn modelId="{1C2EBFFB-2D6F-497E-B0F9-94FA029A77A7}" type="presParOf" srcId="{2F96B17C-29EF-4935-8CC4-EA7706FC6258}" destId="{B2337B84-8787-49F7-94F9-1FDEA545BF24}" srcOrd="0" destOrd="2" presId="urn:microsoft.com/office/officeart/2005/8/layout/pyramid3#2"/>
    <dgm:cxn modelId="{39EB62B3-61E6-495A-B9D5-2AA5419CD7B6}" type="presOf" srcId="{54F19BA9-00C1-4537-B8DA-45287B814523}" destId="{B2337B84-8787-49F7-94F9-1FDEA545BF24}" srcOrd="0" destOrd="0" presId="urn:microsoft.com/office/officeart/2005/8/layout/pyramid3#2"/>
    <dgm:cxn modelId="{AFF092FF-9AEB-4D6C-9DFF-E6DD9C6560B3}" type="presParOf" srcId="{2F96B17C-29EF-4935-8CC4-EA7706FC6258}" destId="{4D11B297-4BAC-4275-A7B1-D60CE202BBB8}" srcOrd="1" destOrd="2" presId="urn:microsoft.com/office/officeart/2005/8/layout/pyramid3#2"/>
    <dgm:cxn modelId="{4A1D2DFC-0742-491D-886E-47F8D74E885B}" type="presOf" srcId="{54F19BA9-00C1-4537-B8DA-45287B814523}" destId="{4D11B297-4BAC-4275-A7B1-D60CE202BBB8}" srcOrd="1" destOrd="0" presId="urn:microsoft.com/office/officeart/2005/8/layout/pyramid3#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A039C-E169-457A-A161-30DF034020BF}">
      <dsp:nvSpPr>
        <dsp:cNvPr id="0" name=""/>
        <dsp:cNvSpPr/>
      </dsp:nvSpPr>
      <dsp:spPr>
        <a:xfrm rot="10800000">
          <a:off x="0" y="0"/>
          <a:ext cx="3962400" cy="990600"/>
        </a:xfrm>
        <a:prstGeom prst="trapezoid">
          <a:avLst>
            <a:gd name="adj" fmla="val 66667"/>
          </a:avLst>
        </a:prstGeom>
        <a:solidFill>
          <a:srgbClr val="00B05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zh-CN" altLang="en-US" sz="4000" kern="1200" dirty="0">
              <a:solidFill>
                <a:schemeClr val="bg1"/>
              </a:solidFill>
            </a:rPr>
            <a:t>意愿</a:t>
          </a:r>
        </a:p>
      </dsp:txBody>
      <dsp:txXfrm rot="-10800000">
        <a:off x="693419" y="0"/>
        <a:ext cx="2575560" cy="990600"/>
      </dsp:txXfrm>
    </dsp:sp>
    <dsp:sp modelId="{B11F5B69-4C0F-43E5-99D0-1A3410EEB473}">
      <dsp:nvSpPr>
        <dsp:cNvPr id="0" name=""/>
        <dsp:cNvSpPr/>
      </dsp:nvSpPr>
      <dsp:spPr>
        <a:xfrm rot="10800000">
          <a:off x="660400" y="990600"/>
          <a:ext cx="2641599" cy="990600"/>
        </a:xfrm>
        <a:prstGeom prst="trapezoid">
          <a:avLst>
            <a:gd name="adj" fmla="val 66667"/>
          </a:avLst>
        </a:prstGeom>
        <a:solidFill>
          <a:srgbClr val="92D05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a:solidFill>
                <a:schemeClr val="bg1"/>
              </a:solidFill>
            </a:rPr>
            <a:t>能力</a:t>
          </a:r>
        </a:p>
      </dsp:txBody>
      <dsp:txXfrm rot="-10800000">
        <a:off x="1122679" y="990600"/>
        <a:ext cx="1717040" cy="990600"/>
      </dsp:txXfrm>
    </dsp:sp>
    <dsp:sp modelId="{B2337B84-8787-49F7-94F9-1FDEA545BF24}">
      <dsp:nvSpPr>
        <dsp:cNvPr id="0" name=""/>
        <dsp:cNvSpPr/>
      </dsp:nvSpPr>
      <dsp:spPr>
        <a:xfrm rot="10800000">
          <a:off x="1320800" y="1981199"/>
          <a:ext cx="1320799" cy="990600"/>
        </a:xfrm>
        <a:prstGeom prst="trapezoid">
          <a:avLst>
            <a:gd name="adj" fmla="val 66667"/>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b="1" kern="1200" dirty="0">
              <a:solidFill>
                <a:srgbClr val="00B050"/>
              </a:solidFill>
            </a:rPr>
            <a:t>职业</a:t>
          </a:r>
          <a:r>
            <a:rPr lang="en-US" altLang="zh-CN" sz="2400" b="1" kern="1200" dirty="0">
              <a:solidFill>
                <a:srgbClr val="00B050"/>
              </a:solidFill>
            </a:rPr>
            <a:t/>
          </a:r>
          <a:br>
            <a:rPr lang="en-US" altLang="zh-CN" sz="2400" b="1" kern="1200" dirty="0">
              <a:solidFill>
                <a:srgbClr val="00B050"/>
              </a:solidFill>
            </a:rPr>
          </a:br>
          <a:endParaRPr lang="zh-CN" altLang="en-US" sz="2400" b="1" kern="1200" dirty="0">
            <a:solidFill>
              <a:srgbClr val="00B050"/>
            </a:solidFill>
          </a:endParaRPr>
        </a:p>
      </dsp:txBody>
      <dsp:txXfrm rot="-10800000">
        <a:off x="1320800" y="1981199"/>
        <a:ext cx="1320799" cy="990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A039C-E169-457A-A161-30DF034020BF}">
      <dsp:nvSpPr>
        <dsp:cNvPr id="0" name=""/>
        <dsp:cNvSpPr/>
      </dsp:nvSpPr>
      <dsp:spPr>
        <a:xfrm rot="10800000">
          <a:off x="0" y="0"/>
          <a:ext cx="3962400" cy="990600"/>
        </a:xfrm>
        <a:prstGeom prst="trapezoid">
          <a:avLst>
            <a:gd name="adj" fmla="val 66667"/>
          </a:avLst>
        </a:prstGeom>
        <a:solidFill>
          <a:srgbClr val="0070C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zh-CN" altLang="en-US" sz="4000" b="0" kern="1200" dirty="0">
              <a:solidFill>
                <a:schemeClr val="bg1"/>
              </a:solidFill>
            </a:rPr>
            <a:t>职业</a:t>
          </a:r>
        </a:p>
      </dsp:txBody>
      <dsp:txXfrm rot="-10800000">
        <a:off x="693419" y="0"/>
        <a:ext cx="2575560" cy="990600"/>
      </dsp:txXfrm>
    </dsp:sp>
    <dsp:sp modelId="{B11F5B69-4C0F-43E5-99D0-1A3410EEB473}">
      <dsp:nvSpPr>
        <dsp:cNvPr id="0" name=""/>
        <dsp:cNvSpPr/>
      </dsp:nvSpPr>
      <dsp:spPr>
        <a:xfrm rot="10800000">
          <a:off x="660400" y="990600"/>
          <a:ext cx="2641599" cy="990600"/>
        </a:xfrm>
        <a:prstGeom prst="trapezoid">
          <a:avLst>
            <a:gd name="adj" fmla="val 66667"/>
          </a:avLst>
        </a:prstGeom>
        <a:solidFill>
          <a:srgbClr val="00B0F0"/>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zh-CN" altLang="en-US" sz="3200" kern="1200" dirty="0">
              <a:solidFill>
                <a:schemeClr val="bg1"/>
              </a:solidFill>
            </a:rPr>
            <a:t>能力</a:t>
          </a:r>
        </a:p>
      </dsp:txBody>
      <dsp:txXfrm rot="-10800000">
        <a:off x="1122679" y="990600"/>
        <a:ext cx="1717040" cy="990600"/>
      </dsp:txXfrm>
    </dsp:sp>
    <dsp:sp modelId="{B2337B84-8787-49F7-94F9-1FDEA545BF24}">
      <dsp:nvSpPr>
        <dsp:cNvPr id="0" name=""/>
        <dsp:cNvSpPr/>
      </dsp:nvSpPr>
      <dsp:spPr>
        <a:xfrm rot="10800000">
          <a:off x="1295401" y="1981199"/>
          <a:ext cx="1371597" cy="990600"/>
        </a:xfrm>
        <a:prstGeom prst="trapezoid">
          <a:avLst>
            <a:gd name="adj" fmla="val 66667"/>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CN" altLang="en-US" sz="2400" b="1" kern="1200" dirty="0">
              <a:solidFill>
                <a:srgbClr val="0070C0"/>
              </a:solidFill>
            </a:rPr>
            <a:t>意愿</a:t>
          </a:r>
        </a:p>
      </dsp:txBody>
      <dsp:txXfrm rot="-10800000">
        <a:off x="1295401" y="1981199"/>
        <a:ext cx="1371597" cy="9906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1">
  <dgm:title val=""/>
  <dgm:desc val=""/>
  <dgm:catLst>
    <dgm:cat type="pyramid" pri="2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T"/>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T"/>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2">
  <dgm:title val=""/>
  <dgm:desc val=""/>
  <dgm:catLst>
    <dgm:cat type="pyramid" pri="2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T"/>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T"/>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55E8E9-A2CF-4517-9F55-BCB03E20C73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A2B24-06B0-4A43-98BF-776478D7BE6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EA1BF-8780-46E0-9765-F8CE1553B56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EA1BF-8780-46E0-9765-F8CE1553B56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DEA1BF-8780-46E0-9765-F8CE1553B56F}"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D4E36C1-A8C7-4C53-BE55-58C5E3535E2B}"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FE597ED1-D6ED-4F14-AF1D-BDBA6CD8E511}"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53BB89C-7729-4050-9798-7BFEBD4C8AE1}" type="slidenum">
              <a:rPr lang="zh-CN" altLang="en-US" smtClean="0"/>
            </a:fld>
            <a:endParaRPr lang="zh-CN" altLang="en-US"/>
          </a:p>
        </p:txBody>
      </p:sp>
      <p:pic>
        <p:nvPicPr>
          <p:cNvPr id="7" name="图片 6" descr="江南大学校徽"/>
          <p:cNvPicPr>
            <a:picLocks noChangeAspect="1"/>
          </p:cNvPicPr>
          <p:nvPr userDrawn="1"/>
        </p:nvPicPr>
        <p:blipFill>
          <a:blip r:embed="rId2">
            <a:clrChange>
              <a:clrFrom>
                <a:srgbClr val="FFFFFF">
                  <a:alpha val="100000"/>
                </a:srgbClr>
              </a:clrFrom>
              <a:clrTo>
                <a:srgbClr val="FFFFFF">
                  <a:alpha val="100000"/>
                  <a:alpha val="0"/>
                </a:srgbClr>
              </a:clrTo>
            </a:clrChange>
          </a:blip>
          <a:stretch>
            <a:fillRect/>
          </a:stretch>
        </p:blipFill>
        <p:spPr>
          <a:xfrm>
            <a:off x="8451215" y="87630"/>
            <a:ext cx="583565" cy="583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
        <p:nvSpPr>
          <p:cNvPr id="2" name="直角三角形 1"/>
          <p:cNvSpPr/>
          <p:nvPr userDrawn="1"/>
        </p:nvSpPr>
        <p:spPr>
          <a:xfrm>
            <a:off x="0" y="4661132"/>
            <a:ext cx="2915816" cy="48363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直角三角形 2"/>
          <p:cNvSpPr/>
          <p:nvPr userDrawn="1"/>
        </p:nvSpPr>
        <p:spPr>
          <a:xfrm flipH="1">
            <a:off x="1547664" y="4156952"/>
            <a:ext cx="7596336" cy="987818"/>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userDrawn="1"/>
        </p:nvSpPr>
        <p:spPr>
          <a:xfrm rot="10800000" flipH="1">
            <a:off x="0" y="0"/>
            <a:ext cx="7452320" cy="843766"/>
          </a:xfrm>
          <a:prstGeom prst="r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1000">
        <p:blinds dir="vert"/>
      </p:transition>
    </mc:Choice>
    <mc:Fallback>
      <p:transition spd="slow" advTm="1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97ED1-D6ED-4F14-AF1D-BDBA6CD8E511}"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53BB89C-7729-4050-9798-7BFEBD4C8AE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fld>
            <a:endParaRPr lang="zh-CN" altLang="en-US"/>
          </a:p>
        </p:txBody>
      </p:sp>
      <p:pic>
        <p:nvPicPr>
          <p:cNvPr id="6" name="图片 5" descr="江南大学_看图王"/>
          <p:cNvPicPr>
            <a:picLocks noChangeAspect="1"/>
          </p:cNvPicPr>
          <p:nvPr userDrawn="1"/>
        </p:nvPicPr>
        <p:blipFill>
          <a:blip r:embed="rId2"/>
          <a:stretch>
            <a:fillRect/>
          </a:stretch>
        </p:blipFill>
        <p:spPr>
          <a:xfrm>
            <a:off x="42545" y="4695825"/>
            <a:ext cx="1402080" cy="3924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7A946E-B064-4211-A11D-E702AF025A1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7ECCD5-501B-4F30-908A-642832F213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80"/>
            <a:ext cx="6858000" cy="1791142"/>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2196"/>
            <a:ext cx="6858000" cy="1242128"/>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606128F-7C60-48B8-9AB9-36E1DC9A35C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7FFE48-76E4-4296-9F81-D6A914366F9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FE597ED1-D6ED-4F14-AF1D-BDBA6CD8E511}" type="datetimeFigureOut">
              <a:rPr lang="zh-CN" altLang="en-US" smtClean="0"/>
            </a:fld>
            <a:endParaRPr lang="zh-CN" altLang="en-US"/>
          </a:p>
        </p:txBody>
      </p:sp>
      <p:sp>
        <p:nvSpPr>
          <p:cNvPr id="5" name="Footer Placeholder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C53BB89C-7729-4050-9798-7BFEBD4C8AE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8.png"/><Relationship Id="rId1" Type="http://schemas.openxmlformats.org/officeDocument/2006/relationships/slide" Target="slide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xml"/><Relationship Id="rId2" Type="http://schemas.openxmlformats.org/officeDocument/2006/relationships/image" Target="../media/image15.jpeg"/><Relationship Id="rId1" Type="http://schemas.openxmlformats.org/officeDocument/2006/relationships/tags" Target="../tags/tag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1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hyperlink" Target="http://jiangnan.91job.org.cn/news/index/tag/bdwz" TargetMode="External"/><Relationship Id="rId1" Type="http://schemas.openxmlformats.org/officeDocument/2006/relationships/hyperlink" Target="http://www.81rc.mil.cn/" TargetMode="Externa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2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2" Type="http://schemas.openxmlformats.org/officeDocument/2006/relationships/notesSlide" Target="../notesSlides/notesSlide5.xml"/><Relationship Id="rId11" Type="http://schemas.openxmlformats.org/officeDocument/2006/relationships/slideLayout" Target="../slideLayouts/slideLayout3.xml"/><Relationship Id="rId10" Type="http://schemas.microsoft.com/office/2007/relationships/diagramDrawing" Target="../diagrams/drawing2.xml"/><Relationship Id="rId1"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24.png"/></Relationships>
</file>

<file path=ppt/slides/_rels/slide55.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3.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3.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tags" Target="../tags/tag6.xml"/></Relationships>
</file>

<file path=ppt/slides/_rels/slide5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image" Target="../media/image36.png"/></Relationships>
</file>

<file path=ppt/slides/_rels/slide62.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3.xml"/><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2.png"/><Relationship Id="rId1" Type="http://schemas.openxmlformats.org/officeDocument/2006/relationships/image" Target="../media/image4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image" Target="../media/image45.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7.png"/><Relationship Id="rId1" Type="http://schemas.openxmlformats.org/officeDocument/2006/relationships/image" Target="../media/image46.pn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hyperlink" Target="http://www.81rc.mil.cn/"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矩形 103"/>
          <p:cNvSpPr/>
          <p:nvPr/>
        </p:nvSpPr>
        <p:spPr>
          <a:xfrm>
            <a:off x="1246511" y="2469695"/>
            <a:ext cx="6650990" cy="1445260"/>
          </a:xfrm>
          <a:prstGeom prst="rect">
            <a:avLst/>
          </a:prstGeom>
        </p:spPr>
        <p:txBody>
          <a:bodyPr wrap="none">
            <a:spAutoFit/>
          </a:bodyPr>
          <a:lstStyle/>
          <a:p>
            <a:pPr algn="ctr"/>
            <a:r>
              <a:rPr lang="zh-CN" sz="4400" b="1" spc="225" dirty="0">
                <a:solidFill>
                  <a:schemeClr val="accent3"/>
                </a:solidFill>
                <a:latin typeface="微软雅黑" panose="020B0503020204020204" pitchFamily="34" charset="-122"/>
                <a:ea typeface="微软雅黑" panose="020B0503020204020204" pitchFamily="34" charset="-122"/>
                <a:cs typeface="+mn-ea"/>
                <a:sym typeface="+mn-lt"/>
              </a:rPr>
              <a:t>第六讲</a:t>
            </a:r>
            <a:r>
              <a:rPr lang="en-US" altLang="zh-CN" sz="4400" b="1" spc="225" dirty="0">
                <a:solidFill>
                  <a:schemeClr val="accent3"/>
                </a:solidFill>
                <a:latin typeface="微软雅黑" panose="020B0503020204020204" pitchFamily="34" charset="-122"/>
                <a:ea typeface="微软雅黑" panose="020B0503020204020204" pitchFamily="34" charset="-122"/>
                <a:cs typeface="+mn-ea"/>
                <a:sym typeface="+mn-lt"/>
              </a:rPr>
              <a:t> </a:t>
            </a:r>
            <a:endParaRPr lang="en-US" altLang="zh-CN" sz="4400" b="1" spc="225" dirty="0">
              <a:solidFill>
                <a:schemeClr val="accent3"/>
              </a:solidFill>
              <a:latin typeface="微软雅黑" panose="020B0503020204020204" pitchFamily="34" charset="-122"/>
              <a:ea typeface="微软雅黑" panose="020B0503020204020204" pitchFamily="34" charset="-122"/>
              <a:cs typeface="+mn-ea"/>
              <a:sym typeface="+mn-lt"/>
            </a:endParaRPr>
          </a:p>
          <a:p>
            <a:pPr algn="ctr"/>
            <a:r>
              <a:rPr lang="zh-CN" altLang="en-US" sz="4400" b="1" spc="225" dirty="0">
                <a:solidFill>
                  <a:schemeClr val="accent3"/>
                </a:solidFill>
                <a:latin typeface="微软雅黑" panose="020B0503020204020204" pitchFamily="34" charset="-122"/>
                <a:ea typeface="微软雅黑" panose="020B0503020204020204" pitchFamily="34" charset="-122"/>
                <a:cs typeface="+mn-ea"/>
                <a:sym typeface="+mn-lt"/>
              </a:rPr>
              <a:t>职业目标确定与求职准备</a:t>
            </a:r>
            <a:endParaRPr lang="zh-CN" altLang="en-US" sz="4400" b="1" spc="225"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105" name="矩形 104"/>
          <p:cNvSpPr/>
          <p:nvPr/>
        </p:nvSpPr>
        <p:spPr>
          <a:xfrm>
            <a:off x="1321911" y="3760471"/>
            <a:ext cx="6500178" cy="553085"/>
          </a:xfrm>
          <a:prstGeom prst="rect">
            <a:avLst/>
          </a:prstGeom>
        </p:spPr>
        <p:txBody>
          <a:bodyPr wrap="square">
            <a:spAutoFit/>
          </a:bodyPr>
          <a:lstStyle/>
          <a:p>
            <a:pPr algn="ctr">
              <a:lnSpc>
                <a:spcPct val="150000"/>
              </a:lnSpc>
              <a:buClr>
                <a:srgbClr val="E7E6E6">
                  <a:lumMod val="10000"/>
                </a:srgbClr>
              </a:buClr>
            </a:pP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生涯规划与就业指导课</a:t>
            </a:r>
            <a:endPar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07" name="文本框 106"/>
          <p:cNvSpPr txBox="1"/>
          <p:nvPr/>
        </p:nvSpPr>
        <p:spPr>
          <a:xfrm>
            <a:off x="3173106" y="4320475"/>
            <a:ext cx="2815569" cy="275590"/>
          </a:xfrm>
          <a:prstGeom prst="rect">
            <a:avLst/>
          </a:prstGeom>
          <a:noFill/>
        </p:spPr>
        <p:txBody>
          <a:bodyPr wrap="square" rtlCol="0">
            <a:spAutoFit/>
          </a:bodyPr>
          <a:lstStyle/>
          <a:p>
            <a:pPr algn="ct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授课人：</a:t>
            </a:r>
            <a:r>
              <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a:t>
            </a:r>
            <a:endParaRPr lang="en-US" altLang="zh-CN" sz="12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108" name="任意多边形 14"/>
          <p:cNvSpPr/>
          <p:nvPr/>
        </p:nvSpPr>
        <p:spPr bwMode="auto">
          <a:xfrm>
            <a:off x="9143" y="284"/>
            <a:ext cx="9143495" cy="2553449"/>
          </a:xfrm>
          <a:custGeom>
            <a:avLst/>
            <a:gdLst>
              <a:gd name="connsiteX0" fmla="*/ 0 w 10410960"/>
              <a:gd name="connsiteY0" fmla="*/ 0 h 3590985"/>
              <a:gd name="connsiteX1" fmla="*/ 1735159 w 10410960"/>
              <a:gd name="connsiteY1" fmla="*/ 0 h 3590985"/>
              <a:gd name="connsiteX2" fmla="*/ 1735159 w 10410960"/>
              <a:gd name="connsiteY2" fmla="*/ 2307111 h 3590985"/>
              <a:gd name="connsiteX3" fmla="*/ 0 w 10410960"/>
              <a:gd name="connsiteY3" fmla="*/ 1882371 h 3590985"/>
              <a:gd name="connsiteX4" fmla="*/ 8675800 w 10410960"/>
              <a:gd name="connsiteY4" fmla="*/ 0 h 3590985"/>
              <a:gd name="connsiteX5" fmla="*/ 10410960 w 10410960"/>
              <a:gd name="connsiteY5" fmla="*/ 0 h 3590985"/>
              <a:gd name="connsiteX6" fmla="*/ 10410960 w 10410960"/>
              <a:gd name="connsiteY6" fmla="*/ 1882370 h 3590985"/>
              <a:gd name="connsiteX7" fmla="*/ 8675801 w 10410960"/>
              <a:gd name="connsiteY7" fmla="*/ 2736677 h 3590985"/>
              <a:gd name="connsiteX8" fmla="*/ 8675801 w 10410960"/>
              <a:gd name="connsiteY8" fmla="*/ 2736678 h 3590985"/>
              <a:gd name="connsiteX9" fmla="*/ 6943054 w 10410960"/>
              <a:gd name="connsiteY9" fmla="*/ 3590985 h 3590985"/>
              <a:gd name="connsiteX10" fmla="*/ 5207894 w 10410960"/>
              <a:gd name="connsiteY10" fmla="*/ 3161418 h 3590985"/>
              <a:gd name="connsiteX11" fmla="*/ 5207894 w 10410960"/>
              <a:gd name="connsiteY11" fmla="*/ 3161417 h 3590985"/>
              <a:gd name="connsiteX12" fmla="*/ 3470320 w 10410960"/>
              <a:gd name="connsiteY12" fmla="*/ 2736677 h 3590985"/>
              <a:gd name="connsiteX13" fmla="*/ 1735161 w 10410960"/>
              <a:gd name="connsiteY13" fmla="*/ 2307111 h 3590985"/>
              <a:gd name="connsiteX14" fmla="*/ 1735161 w 10410960"/>
              <a:gd name="connsiteY14" fmla="*/ 0 h 3590985"/>
              <a:gd name="connsiteX15" fmla="*/ 3470320 w 10410960"/>
              <a:gd name="connsiteY15" fmla="*/ 0 h 3590985"/>
              <a:gd name="connsiteX16" fmla="*/ 3470320 w 10410960"/>
              <a:gd name="connsiteY16" fmla="*/ 0 h 3590985"/>
              <a:gd name="connsiteX17" fmla="*/ 5207894 w 10410960"/>
              <a:gd name="connsiteY17" fmla="*/ 0 h 3590985"/>
              <a:gd name="connsiteX18" fmla="*/ 5207894 w 10410960"/>
              <a:gd name="connsiteY18" fmla="*/ 1 h 3590985"/>
              <a:gd name="connsiteX19" fmla="*/ 6943054 w 10410960"/>
              <a:gd name="connsiteY19" fmla="*/ 1 h 3590985"/>
              <a:gd name="connsiteX20" fmla="*/ 6943054 w 10410960"/>
              <a:gd name="connsiteY20" fmla="*/ 1 h 3590985"/>
              <a:gd name="connsiteX21" fmla="*/ 8675800 w 10410960"/>
              <a:gd name="connsiteY21" fmla="*/ 1 h 359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10960" h="3590985">
                <a:moveTo>
                  <a:pt x="0" y="0"/>
                </a:moveTo>
                <a:lnTo>
                  <a:pt x="1735159" y="0"/>
                </a:lnTo>
                <a:lnTo>
                  <a:pt x="1735159" y="2307111"/>
                </a:lnTo>
                <a:lnTo>
                  <a:pt x="0" y="1882371"/>
                </a:lnTo>
                <a:close/>
                <a:moveTo>
                  <a:pt x="8675800" y="0"/>
                </a:moveTo>
                <a:lnTo>
                  <a:pt x="10410960" y="0"/>
                </a:lnTo>
                <a:lnTo>
                  <a:pt x="10410960" y="1882370"/>
                </a:lnTo>
                <a:lnTo>
                  <a:pt x="8675801" y="2736677"/>
                </a:lnTo>
                <a:lnTo>
                  <a:pt x="8675801" y="2736678"/>
                </a:lnTo>
                <a:lnTo>
                  <a:pt x="6943054" y="3590985"/>
                </a:lnTo>
                <a:lnTo>
                  <a:pt x="5207894" y="3161418"/>
                </a:lnTo>
                <a:lnTo>
                  <a:pt x="5207894" y="3161417"/>
                </a:lnTo>
                <a:lnTo>
                  <a:pt x="3470320" y="2736677"/>
                </a:lnTo>
                <a:lnTo>
                  <a:pt x="1735161" y="2307111"/>
                </a:lnTo>
                <a:lnTo>
                  <a:pt x="1735161" y="0"/>
                </a:lnTo>
                <a:lnTo>
                  <a:pt x="3470320" y="0"/>
                </a:lnTo>
                <a:lnTo>
                  <a:pt x="3470320" y="0"/>
                </a:lnTo>
                <a:lnTo>
                  <a:pt x="5207894" y="0"/>
                </a:lnTo>
                <a:lnTo>
                  <a:pt x="5207894" y="1"/>
                </a:lnTo>
                <a:lnTo>
                  <a:pt x="6943054" y="1"/>
                </a:lnTo>
                <a:lnTo>
                  <a:pt x="6943054" y="1"/>
                </a:lnTo>
                <a:lnTo>
                  <a:pt x="8675800" y="1"/>
                </a:lnTo>
                <a:close/>
              </a:path>
            </a:pathLst>
          </a:custGeom>
          <a:blipFill dpi="0" rotWithShape="1">
            <a:blip r:embed="rId1"/>
            <a:srcRect/>
            <a:stretch>
              <a:fillRect t="-5000" b="-9000"/>
            </a:stretch>
          </a:blipFill>
          <a:ln w="0">
            <a:noFill/>
            <a:prstDash val="solid"/>
            <a:round/>
          </a:ln>
        </p:spPr>
        <p:txBody>
          <a:bodyPr vert="horz" wrap="square" lIns="91430" tIns="45714" rIns="91430" bIns="45714" numCol="1" anchor="t" anchorCtr="0" compatLnSpc="1">
            <a:noAutofit/>
          </a:bodyPr>
          <a:lstStyle/>
          <a:p>
            <a:r>
              <a:rPr lang="en-US" altLang="zh-CN" sz="1420"/>
              <a:t>   </a:t>
            </a:r>
            <a:endParaRPr lang="en-US" altLang="zh-CN" sz="1420"/>
          </a:p>
        </p:txBody>
      </p:sp>
      <p:sp>
        <p:nvSpPr>
          <p:cNvPr id="109" name="Freeform 12"/>
          <p:cNvSpPr/>
          <p:nvPr/>
        </p:nvSpPr>
        <p:spPr bwMode="auto">
          <a:xfrm>
            <a:off x="252" y="1452042"/>
            <a:ext cx="6097783" cy="1214948"/>
          </a:xfrm>
          <a:custGeom>
            <a:avLst/>
            <a:gdLst>
              <a:gd name="T0" fmla="*/ 0 w 2877"/>
              <a:gd name="T1" fmla="*/ 0 h 708"/>
              <a:gd name="T2" fmla="*/ 2877 w 2877"/>
              <a:gd name="T3" fmla="*/ 708 h 708"/>
              <a:gd name="T4" fmla="*/ 0 w 2877"/>
              <a:gd name="T5" fmla="*/ 270 h 708"/>
              <a:gd name="T6" fmla="*/ 0 w 2877"/>
              <a:gd name="T7" fmla="*/ 0 h 708"/>
            </a:gdLst>
            <a:ahLst/>
            <a:cxnLst>
              <a:cxn ang="0">
                <a:pos x="T0" y="T1"/>
              </a:cxn>
              <a:cxn ang="0">
                <a:pos x="T2" y="T3"/>
              </a:cxn>
              <a:cxn ang="0">
                <a:pos x="T4" y="T5"/>
              </a:cxn>
              <a:cxn ang="0">
                <a:pos x="T6" y="T7"/>
              </a:cxn>
            </a:cxnLst>
            <a:rect l="0" t="0" r="r" b="b"/>
            <a:pathLst>
              <a:path w="2877" h="708">
                <a:moveTo>
                  <a:pt x="0" y="0"/>
                </a:moveTo>
                <a:lnTo>
                  <a:pt x="2877" y="708"/>
                </a:lnTo>
                <a:lnTo>
                  <a:pt x="0" y="270"/>
                </a:lnTo>
                <a:lnTo>
                  <a:pt x="0" y="0"/>
                </a:lnTo>
                <a:close/>
              </a:path>
            </a:pathLst>
          </a:custGeom>
          <a:solidFill>
            <a:schemeClr val="accent1"/>
          </a:solidFill>
          <a:ln w="0">
            <a:noFill/>
            <a:prstDash val="solid"/>
            <a:round/>
          </a:ln>
        </p:spPr>
        <p:txBody>
          <a:bodyPr vert="horz" wrap="square" lIns="91430" tIns="45714" rIns="91430" bIns="45714" numCol="1" anchor="t" anchorCtr="0" compatLnSpc="1"/>
          <a:lstStyle/>
          <a:p>
            <a:endParaRPr lang="zh-CN" altLang="en-US" sz="1420"/>
          </a:p>
        </p:txBody>
      </p:sp>
      <p:sp>
        <p:nvSpPr>
          <p:cNvPr id="110" name="Freeform 13"/>
          <p:cNvSpPr/>
          <p:nvPr/>
        </p:nvSpPr>
        <p:spPr bwMode="auto">
          <a:xfrm>
            <a:off x="6098037" y="1452042"/>
            <a:ext cx="3045714" cy="1214948"/>
          </a:xfrm>
          <a:custGeom>
            <a:avLst/>
            <a:gdLst>
              <a:gd name="T0" fmla="*/ 1437 w 1437"/>
              <a:gd name="T1" fmla="*/ 0 h 708"/>
              <a:gd name="T2" fmla="*/ 1437 w 1437"/>
              <a:gd name="T3" fmla="*/ 270 h 708"/>
              <a:gd name="T4" fmla="*/ 0 w 1437"/>
              <a:gd name="T5" fmla="*/ 708 h 708"/>
              <a:gd name="T6" fmla="*/ 1437 w 1437"/>
              <a:gd name="T7" fmla="*/ 0 h 708"/>
            </a:gdLst>
            <a:ahLst/>
            <a:cxnLst>
              <a:cxn ang="0">
                <a:pos x="T0" y="T1"/>
              </a:cxn>
              <a:cxn ang="0">
                <a:pos x="T2" y="T3"/>
              </a:cxn>
              <a:cxn ang="0">
                <a:pos x="T4" y="T5"/>
              </a:cxn>
              <a:cxn ang="0">
                <a:pos x="T6" y="T7"/>
              </a:cxn>
            </a:cxnLst>
            <a:rect l="0" t="0" r="r" b="b"/>
            <a:pathLst>
              <a:path w="1437" h="708">
                <a:moveTo>
                  <a:pt x="1437" y="0"/>
                </a:moveTo>
                <a:lnTo>
                  <a:pt x="1437" y="270"/>
                </a:lnTo>
                <a:lnTo>
                  <a:pt x="0" y="708"/>
                </a:lnTo>
                <a:lnTo>
                  <a:pt x="1437" y="0"/>
                </a:lnTo>
                <a:close/>
              </a:path>
            </a:pathLst>
          </a:custGeom>
          <a:solidFill>
            <a:schemeClr val="accent2"/>
          </a:solidFill>
          <a:ln w="0">
            <a:noFill/>
            <a:prstDash val="solid"/>
            <a:round/>
          </a:ln>
        </p:spPr>
        <p:txBody>
          <a:bodyPr vert="horz" wrap="square" lIns="91430" tIns="45714" rIns="91430" bIns="45714" numCol="1" anchor="t" anchorCtr="0" compatLnSpc="1"/>
          <a:lstStyle/>
          <a:p>
            <a:endParaRPr lang="zh-CN" altLang="en-US" sz="1420"/>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useBgFill="1">
        <p:nvSpPr>
          <p:cNvPr id="7" name="矩形 6"/>
          <p:cNvSpPr/>
          <p:nvPr/>
        </p:nvSpPr>
        <p:spPr>
          <a:xfrm>
            <a:off x="498951" y="851535"/>
            <a:ext cx="2722721" cy="59436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0" y="1014095"/>
            <a:ext cx="9074150" cy="4130675"/>
          </a:xfrm>
          <a:prstGeom prst="rect">
            <a:avLst/>
          </a:prstGeom>
        </p:spPr>
      </p:pic>
      <p:sp>
        <p:nvSpPr>
          <p:cNvPr id="5" name="文本框 4"/>
          <p:cNvSpPr txBox="1"/>
          <p:nvPr/>
        </p:nvSpPr>
        <p:spPr>
          <a:xfrm>
            <a:off x="720090" y="244475"/>
            <a:ext cx="4906645" cy="368300"/>
          </a:xfrm>
          <a:prstGeom prst="rect">
            <a:avLst/>
          </a:prstGeom>
          <a:noFill/>
        </p:spPr>
        <p:txBody>
          <a:bodyPr wrap="square" rtlCol="0" anchor="t">
            <a:spAutoFit/>
          </a:bodyPr>
          <a:p>
            <a:r>
              <a:rPr lang="zh-CN" altLang="en-US" sz="2000" b="1" dirty="0">
                <a:solidFill>
                  <a:schemeClr val="accent3"/>
                </a:solidFill>
                <a:latin typeface="微软雅黑" panose="020B0503020204020204" pitchFamily="34" charset="-122"/>
                <a:ea typeface="微软雅黑" panose="020B0503020204020204" pitchFamily="34" charset="-122"/>
                <a:cs typeface="+mn-ea"/>
              </a:rPr>
              <a:t>艺术、设计、娱乐、体育和传媒职业群</a:t>
            </a:r>
            <a:endParaRPr lang="zh-CN" altLang="en-US" sz="2000" b="1" dirty="0">
              <a:solidFill>
                <a:schemeClr val="accent3"/>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040" y="220345"/>
            <a:ext cx="5296535"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绘制职业地图</a:t>
            </a:r>
            <a:r>
              <a:rPr lang="en-US" altLang="zh-CN" sz="2000" b="1" dirty="0">
                <a:solidFill>
                  <a:schemeClr val="accent3"/>
                </a:solidFill>
                <a:latin typeface="微软雅黑" panose="020B0503020204020204" pitchFamily="34" charset="-122"/>
                <a:ea typeface="微软雅黑" panose="020B0503020204020204" pitchFamily="34" charset="-122"/>
                <a:cs typeface="+mn-ea"/>
                <a:sym typeface="+mn-lt"/>
              </a:rPr>
              <a:t>_</a:t>
            </a:r>
            <a:r>
              <a:rPr lang="zh-CN" sz="2000" b="1" dirty="0">
                <a:solidFill>
                  <a:schemeClr val="accent3"/>
                </a:solidFill>
                <a:latin typeface="微软雅黑" panose="020B0503020204020204" pitchFamily="34" charset="-122"/>
                <a:ea typeface="微软雅黑" panose="020B0503020204020204" pitchFamily="34" charset="-122"/>
                <a:cs typeface="+mn-ea"/>
                <a:sym typeface="+mn-lt"/>
              </a:rPr>
              <a:t>霍兰德人格类型论</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cxnSp>
        <p:nvCxnSpPr>
          <p:cNvPr id="32774" name="直接连接符 5"/>
          <p:cNvCxnSpPr/>
          <p:nvPr/>
        </p:nvCxnSpPr>
        <p:spPr>
          <a:xfrm>
            <a:off x="4397217" y="1605598"/>
            <a:ext cx="1152525" cy="661988"/>
          </a:xfrm>
          <a:prstGeom prst="line">
            <a:avLst/>
          </a:prstGeom>
          <a:ln w="9525" cap="flat" cmpd="sng">
            <a:solidFill>
              <a:schemeClr val="tx1"/>
            </a:solidFill>
            <a:prstDash val="solid"/>
            <a:headEnd type="none" w="med" len="med"/>
            <a:tailEnd type="none" w="med" len="med"/>
          </a:ln>
        </p:spPr>
      </p:cxnSp>
      <p:cxnSp>
        <p:nvCxnSpPr>
          <p:cNvPr id="32775" name="直接连接符 27"/>
          <p:cNvCxnSpPr/>
          <p:nvPr/>
        </p:nvCxnSpPr>
        <p:spPr>
          <a:xfrm flipH="1">
            <a:off x="3244692" y="1605598"/>
            <a:ext cx="1152525" cy="661988"/>
          </a:xfrm>
          <a:prstGeom prst="line">
            <a:avLst/>
          </a:prstGeom>
          <a:ln w="9525" cap="flat" cmpd="sng">
            <a:solidFill>
              <a:schemeClr val="tx1"/>
            </a:solidFill>
            <a:prstDash val="solid"/>
            <a:headEnd type="none" w="med" len="med"/>
            <a:tailEnd type="none" w="med" len="med"/>
          </a:ln>
        </p:spPr>
      </p:cxnSp>
      <p:cxnSp>
        <p:nvCxnSpPr>
          <p:cNvPr id="32776" name="直接连接符 31"/>
          <p:cNvCxnSpPr/>
          <p:nvPr/>
        </p:nvCxnSpPr>
        <p:spPr>
          <a:xfrm>
            <a:off x="3244692" y="2267585"/>
            <a:ext cx="0" cy="1135856"/>
          </a:xfrm>
          <a:prstGeom prst="line">
            <a:avLst/>
          </a:prstGeom>
          <a:ln w="9525" cap="flat" cmpd="sng">
            <a:solidFill>
              <a:schemeClr val="tx1"/>
            </a:solidFill>
            <a:prstDash val="solid"/>
            <a:headEnd type="none" w="med" len="med"/>
            <a:tailEnd type="none" w="med" len="med"/>
          </a:ln>
        </p:spPr>
      </p:cxnSp>
      <p:cxnSp>
        <p:nvCxnSpPr>
          <p:cNvPr id="32777" name="直接连接符 33"/>
          <p:cNvCxnSpPr/>
          <p:nvPr/>
        </p:nvCxnSpPr>
        <p:spPr>
          <a:xfrm>
            <a:off x="5560457" y="2267585"/>
            <a:ext cx="0" cy="1135856"/>
          </a:xfrm>
          <a:prstGeom prst="line">
            <a:avLst/>
          </a:prstGeom>
          <a:ln w="9525" cap="flat" cmpd="sng">
            <a:solidFill>
              <a:schemeClr val="tx1"/>
            </a:solidFill>
            <a:prstDash val="solid"/>
            <a:headEnd type="none" w="med" len="med"/>
            <a:tailEnd type="none" w="med" len="med"/>
          </a:ln>
        </p:spPr>
      </p:cxnSp>
      <p:cxnSp>
        <p:nvCxnSpPr>
          <p:cNvPr id="32778" name="直接连接符 34"/>
          <p:cNvCxnSpPr/>
          <p:nvPr/>
        </p:nvCxnSpPr>
        <p:spPr>
          <a:xfrm>
            <a:off x="3244692" y="3403441"/>
            <a:ext cx="1152525" cy="663179"/>
          </a:xfrm>
          <a:prstGeom prst="line">
            <a:avLst/>
          </a:prstGeom>
          <a:ln w="9525" cap="flat" cmpd="sng">
            <a:solidFill>
              <a:schemeClr val="tx1"/>
            </a:solidFill>
            <a:prstDash val="solid"/>
            <a:headEnd type="none" w="med" len="med"/>
            <a:tailEnd type="none" w="med" len="med"/>
          </a:ln>
        </p:spPr>
      </p:cxnSp>
      <p:cxnSp>
        <p:nvCxnSpPr>
          <p:cNvPr id="32779" name="直接连接符 35"/>
          <p:cNvCxnSpPr/>
          <p:nvPr/>
        </p:nvCxnSpPr>
        <p:spPr>
          <a:xfrm flipH="1">
            <a:off x="4403170" y="3403441"/>
            <a:ext cx="1157288" cy="663179"/>
          </a:xfrm>
          <a:prstGeom prst="line">
            <a:avLst/>
          </a:prstGeom>
          <a:ln w="9525" cap="flat" cmpd="sng">
            <a:solidFill>
              <a:schemeClr val="tx1"/>
            </a:solidFill>
            <a:prstDash val="solid"/>
            <a:headEnd type="none" w="med" len="med"/>
            <a:tailEnd type="none" w="med" len="med"/>
          </a:ln>
        </p:spPr>
      </p:cxnSp>
      <p:cxnSp>
        <p:nvCxnSpPr>
          <p:cNvPr id="32780" name="直接连接符 23"/>
          <p:cNvCxnSpPr/>
          <p:nvPr/>
        </p:nvCxnSpPr>
        <p:spPr>
          <a:xfrm>
            <a:off x="3244692" y="2269966"/>
            <a:ext cx="2315765" cy="0"/>
          </a:xfrm>
          <a:prstGeom prst="line">
            <a:avLst/>
          </a:prstGeom>
          <a:ln w="9525" cap="flat" cmpd="sng">
            <a:solidFill>
              <a:schemeClr val="tx1"/>
            </a:solidFill>
            <a:prstDash val="dash"/>
            <a:headEnd type="none" w="med" len="med"/>
            <a:tailEnd type="none" w="med" len="med"/>
          </a:ln>
        </p:spPr>
      </p:cxnSp>
      <p:cxnSp>
        <p:nvCxnSpPr>
          <p:cNvPr id="32781" name="直接连接符 58"/>
          <p:cNvCxnSpPr/>
          <p:nvPr/>
        </p:nvCxnSpPr>
        <p:spPr>
          <a:xfrm>
            <a:off x="3244692" y="3403441"/>
            <a:ext cx="2315765" cy="0"/>
          </a:xfrm>
          <a:prstGeom prst="line">
            <a:avLst/>
          </a:prstGeom>
          <a:ln w="9525" cap="flat" cmpd="sng">
            <a:solidFill>
              <a:schemeClr val="tx1"/>
            </a:solidFill>
            <a:prstDash val="dash"/>
            <a:headEnd type="none" w="med" len="med"/>
            <a:tailEnd type="none" w="med" len="med"/>
          </a:ln>
        </p:spPr>
      </p:cxnSp>
      <p:cxnSp>
        <p:nvCxnSpPr>
          <p:cNvPr id="32782" name="直接连接符 49"/>
          <p:cNvCxnSpPr/>
          <p:nvPr/>
        </p:nvCxnSpPr>
        <p:spPr>
          <a:xfrm>
            <a:off x="3244692" y="2269966"/>
            <a:ext cx="2315765" cy="1133475"/>
          </a:xfrm>
          <a:prstGeom prst="line">
            <a:avLst/>
          </a:prstGeom>
          <a:ln w="9525" cap="flat" cmpd="sng">
            <a:solidFill>
              <a:schemeClr val="tx1"/>
            </a:solidFill>
            <a:prstDash val="dash"/>
            <a:headEnd type="none" w="med" len="med"/>
            <a:tailEnd type="none" w="med" len="med"/>
          </a:ln>
        </p:spPr>
      </p:cxnSp>
      <p:cxnSp>
        <p:nvCxnSpPr>
          <p:cNvPr id="32783" name="直接连接符 51"/>
          <p:cNvCxnSpPr/>
          <p:nvPr/>
        </p:nvCxnSpPr>
        <p:spPr>
          <a:xfrm flipV="1">
            <a:off x="3244692" y="2269966"/>
            <a:ext cx="2305050" cy="1133475"/>
          </a:xfrm>
          <a:prstGeom prst="line">
            <a:avLst/>
          </a:prstGeom>
          <a:ln w="9525" cap="flat" cmpd="sng">
            <a:solidFill>
              <a:schemeClr val="tx1"/>
            </a:solidFill>
            <a:prstDash val="dash"/>
            <a:headEnd type="none" w="med" len="med"/>
            <a:tailEnd type="none" w="med" len="med"/>
          </a:ln>
        </p:spPr>
      </p:cxnSp>
      <p:cxnSp>
        <p:nvCxnSpPr>
          <p:cNvPr id="32784" name="直接连接符 53"/>
          <p:cNvCxnSpPr/>
          <p:nvPr/>
        </p:nvCxnSpPr>
        <p:spPr>
          <a:xfrm flipH="1">
            <a:off x="3244692" y="1605598"/>
            <a:ext cx="1152525" cy="1797844"/>
          </a:xfrm>
          <a:prstGeom prst="line">
            <a:avLst/>
          </a:prstGeom>
          <a:ln w="9525" cap="flat" cmpd="sng">
            <a:solidFill>
              <a:schemeClr val="tx1"/>
            </a:solidFill>
            <a:prstDash val="dash"/>
            <a:headEnd type="none" w="med" len="med"/>
            <a:tailEnd type="none" w="med" len="med"/>
          </a:ln>
        </p:spPr>
      </p:cxnSp>
      <p:cxnSp>
        <p:nvCxnSpPr>
          <p:cNvPr id="32785" name="直接连接符 55"/>
          <p:cNvCxnSpPr/>
          <p:nvPr/>
        </p:nvCxnSpPr>
        <p:spPr>
          <a:xfrm>
            <a:off x="4397217" y="1605598"/>
            <a:ext cx="1152525" cy="1797844"/>
          </a:xfrm>
          <a:prstGeom prst="line">
            <a:avLst/>
          </a:prstGeom>
          <a:ln w="9525" cap="flat" cmpd="sng">
            <a:solidFill>
              <a:schemeClr val="tx1"/>
            </a:solidFill>
            <a:prstDash val="dash"/>
            <a:headEnd type="none" w="med" len="med"/>
            <a:tailEnd type="none" w="med" len="med"/>
          </a:ln>
        </p:spPr>
      </p:cxnSp>
      <p:cxnSp>
        <p:nvCxnSpPr>
          <p:cNvPr id="32786" name="直接连接符 57"/>
          <p:cNvCxnSpPr/>
          <p:nvPr/>
        </p:nvCxnSpPr>
        <p:spPr>
          <a:xfrm>
            <a:off x="3244692" y="2269966"/>
            <a:ext cx="1158478" cy="1796654"/>
          </a:xfrm>
          <a:prstGeom prst="line">
            <a:avLst/>
          </a:prstGeom>
          <a:ln w="9525" cap="flat" cmpd="sng">
            <a:solidFill>
              <a:schemeClr val="tx1"/>
            </a:solidFill>
            <a:prstDash val="dash"/>
            <a:headEnd type="none" w="med" len="med"/>
            <a:tailEnd type="none" w="med" len="med"/>
          </a:ln>
        </p:spPr>
      </p:cxnSp>
      <p:cxnSp>
        <p:nvCxnSpPr>
          <p:cNvPr id="32787" name="直接连接符 60"/>
          <p:cNvCxnSpPr/>
          <p:nvPr/>
        </p:nvCxnSpPr>
        <p:spPr>
          <a:xfrm flipH="1">
            <a:off x="4403170" y="2269966"/>
            <a:ext cx="1146572" cy="1796654"/>
          </a:xfrm>
          <a:prstGeom prst="line">
            <a:avLst/>
          </a:prstGeom>
          <a:ln w="9525" cap="flat" cmpd="sng">
            <a:solidFill>
              <a:schemeClr val="tx1"/>
            </a:solidFill>
            <a:prstDash val="dash"/>
            <a:headEnd type="none" w="med" len="med"/>
            <a:tailEnd type="none" w="med" len="med"/>
          </a:ln>
        </p:spPr>
      </p:cxnSp>
      <p:sp>
        <p:nvSpPr>
          <p:cNvPr id="78" name="矩形 7"/>
          <p:cNvSpPr>
            <a:spLocks noChangeArrowheads="1"/>
          </p:cNvSpPr>
          <p:nvPr/>
        </p:nvSpPr>
        <p:spPr bwMode="auto">
          <a:xfrm>
            <a:off x="2404745" y="1985645"/>
            <a:ext cx="822325" cy="284480"/>
          </a:xfrm>
          <a:prstGeom prst="rect">
            <a:avLst/>
          </a:prstGeom>
          <a:solidFill>
            <a:schemeClr val="accent6">
              <a:lumMod val="40000"/>
              <a:lumOff val="60000"/>
              <a:alpha val="69019"/>
            </a:schemeClr>
          </a:solidFill>
          <a:ln>
            <a:noFill/>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algn="ctr" defTabSz="914400" rtl="0" eaLnBrk="0" fontAlgn="base" latinLnBrk="0" hangingPunct="0">
              <a:lnSpc>
                <a:spcPct val="100000"/>
              </a:lnSpc>
              <a:buClrTx/>
              <a:buSzTx/>
              <a:buFont typeface="Arial" panose="020B0604020202020204" pitchFamily="34" charset="0"/>
              <a:buNone/>
              <a:defRPr/>
            </a:pPr>
            <a:r>
              <a:rPr kumimoji="0" lang="en-US" altLang="zh-CN" sz="150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rPr>
              <a:t>I 研究</a:t>
            </a:r>
            <a:endParaRPr kumimoji="0" lang="en-US" altLang="zh-CN" sz="150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endParaRPr>
          </a:p>
        </p:txBody>
      </p:sp>
      <p:sp>
        <p:nvSpPr>
          <p:cNvPr id="79" name="矩形 7"/>
          <p:cNvSpPr>
            <a:spLocks noChangeArrowheads="1"/>
          </p:cNvSpPr>
          <p:nvPr/>
        </p:nvSpPr>
        <p:spPr bwMode="auto">
          <a:xfrm>
            <a:off x="2459990" y="3403600"/>
            <a:ext cx="776605" cy="284480"/>
          </a:xfrm>
          <a:prstGeom prst="rect">
            <a:avLst/>
          </a:prstGeom>
          <a:solidFill>
            <a:schemeClr val="accent6">
              <a:lumMod val="40000"/>
              <a:lumOff val="60000"/>
              <a:alpha val="69019"/>
            </a:schemeClr>
          </a:solidFill>
          <a:ln>
            <a:noFill/>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algn="ctr" defTabSz="914400" rtl="0" eaLnBrk="0" fontAlgn="base" latinLnBrk="0" hangingPunct="0">
              <a:lnSpc>
                <a:spcPct val="100000"/>
              </a:lnSpc>
              <a:buClrTx/>
              <a:buSzTx/>
              <a:buFont typeface="Arial" panose="020B0604020202020204" pitchFamily="34" charset="0"/>
              <a:buNone/>
              <a:defRPr/>
            </a:pPr>
            <a:r>
              <a:rPr kumimoji="0" lang="en-US" altLang="zh-CN" sz="150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rPr>
              <a:t>R</a:t>
            </a:r>
            <a:r>
              <a:rPr kumimoji="0" lang="en-US" altLang="zh-CN" sz="1500" b="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rPr>
              <a:t> 实用</a:t>
            </a:r>
            <a:endParaRPr kumimoji="0" lang="en-US" altLang="zh-CN" sz="1500" b="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endParaRPr>
          </a:p>
        </p:txBody>
      </p:sp>
      <p:sp>
        <p:nvSpPr>
          <p:cNvPr id="80" name="矩形 7"/>
          <p:cNvSpPr>
            <a:spLocks noChangeArrowheads="1"/>
          </p:cNvSpPr>
          <p:nvPr/>
        </p:nvSpPr>
        <p:spPr bwMode="auto">
          <a:xfrm>
            <a:off x="5586730" y="1983105"/>
            <a:ext cx="856615" cy="284480"/>
          </a:xfrm>
          <a:prstGeom prst="rect">
            <a:avLst/>
          </a:prstGeom>
          <a:solidFill>
            <a:schemeClr val="accent6">
              <a:lumMod val="40000"/>
              <a:lumOff val="60000"/>
              <a:alpha val="69019"/>
            </a:schemeClr>
          </a:solidFill>
          <a:ln>
            <a:noFill/>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150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rPr>
              <a:t>S</a:t>
            </a:r>
            <a:r>
              <a:rPr kumimoji="0" lang="en-US" altLang="zh-CN" sz="1500" b="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rPr>
              <a:t> 社会</a:t>
            </a:r>
            <a:endParaRPr kumimoji="0" lang="zh-CN" altLang="en-US" sz="1350" b="0" i="0" u="none" strike="noStrike" kern="1200" cap="none" spc="0" normalizeH="0" baseline="0" noProof="0" dirty="0" smtClean="0">
              <a:ln>
                <a:noFill/>
              </a:ln>
              <a:solidFill>
                <a:srgbClr val="5F5F5F"/>
              </a:solidFill>
              <a:effectLst/>
              <a:uLnTx/>
              <a:uFillTx/>
              <a:latin typeface="+mj-ea"/>
              <a:ea typeface="+mj-ea"/>
              <a:cs typeface="+mn-cs"/>
            </a:endParaRPr>
          </a:p>
        </p:txBody>
      </p:sp>
      <p:sp>
        <p:nvSpPr>
          <p:cNvPr id="81" name="矩形 7"/>
          <p:cNvSpPr>
            <a:spLocks noChangeArrowheads="1"/>
          </p:cNvSpPr>
          <p:nvPr/>
        </p:nvSpPr>
        <p:spPr bwMode="auto">
          <a:xfrm>
            <a:off x="5575935" y="3403600"/>
            <a:ext cx="891540" cy="284480"/>
          </a:xfrm>
          <a:prstGeom prst="rect">
            <a:avLst/>
          </a:prstGeom>
          <a:solidFill>
            <a:schemeClr val="accent6">
              <a:lumMod val="40000"/>
              <a:lumOff val="60000"/>
              <a:alpha val="69019"/>
            </a:schemeClr>
          </a:solidFill>
          <a:ln>
            <a:noFill/>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algn="ctr" defTabSz="914400" rtl="0" eaLnBrk="0" fontAlgn="base" latinLnBrk="0" hangingPunct="0">
              <a:lnSpc>
                <a:spcPct val="100000"/>
              </a:lnSpc>
              <a:buClrTx/>
              <a:buSzTx/>
              <a:buFont typeface="Arial" panose="020B0604020202020204" pitchFamily="34" charset="0"/>
              <a:buNone/>
              <a:defRPr/>
            </a:pPr>
            <a:r>
              <a:rPr kumimoji="0" lang="en-US" altLang="zh-CN" sz="150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rPr>
              <a:t>E</a:t>
            </a:r>
            <a:r>
              <a:rPr kumimoji="0" lang="en-US" altLang="zh-CN" sz="1500" b="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rPr>
              <a:t> 企业</a:t>
            </a:r>
            <a:endParaRPr kumimoji="0" lang="en-US" altLang="zh-CN" sz="1500" b="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endParaRPr>
          </a:p>
        </p:txBody>
      </p:sp>
      <p:sp>
        <p:nvSpPr>
          <p:cNvPr id="90" name="任意多边形 24"/>
          <p:cNvSpPr>
            <a:spLocks noChangeArrowheads="1"/>
          </p:cNvSpPr>
          <p:nvPr/>
        </p:nvSpPr>
        <p:spPr bwMode="auto">
          <a:xfrm>
            <a:off x="3768567" y="609045"/>
            <a:ext cx="1240631" cy="350044"/>
          </a:xfrm>
          <a:custGeom>
            <a:avLst/>
            <a:gdLst>
              <a:gd name="T0" fmla="*/ 0 w 1191505"/>
              <a:gd name="T1" fmla="*/ 0 h 1186510"/>
              <a:gd name="T2" fmla="*/ 1038225 w 1191505"/>
              <a:gd name="T3" fmla="*/ 0 h 1186510"/>
              <a:gd name="T4" fmla="*/ 1038225 w 1191505"/>
              <a:gd name="T5" fmla="*/ 1035050 h 1186510"/>
              <a:gd name="T6" fmla="*/ 0 w 1191505"/>
              <a:gd name="T7" fmla="*/ 1035050 h 1186510"/>
              <a:gd name="T8" fmla="*/ 0 w 1191505"/>
              <a:gd name="T9" fmla="*/ 0 h 1186510"/>
              <a:gd name="T10" fmla="*/ 0 60000 65536"/>
              <a:gd name="T11" fmla="*/ 0 60000 65536"/>
              <a:gd name="T12" fmla="*/ 0 60000 65536"/>
              <a:gd name="T13" fmla="*/ 0 60000 65536"/>
              <a:gd name="T14" fmla="*/ 0 60000 65536"/>
              <a:gd name="T15" fmla="*/ 0 w 1191505"/>
              <a:gd name="T16" fmla="*/ 0 h 1186510"/>
              <a:gd name="T17" fmla="*/ 1191505 w 1191505"/>
              <a:gd name="T18" fmla="*/ 1186510 h 1186510"/>
            </a:gdLst>
            <a:ahLst/>
            <a:cxnLst>
              <a:cxn ang="T10">
                <a:pos x="T0" y="T1"/>
              </a:cxn>
              <a:cxn ang="T11">
                <a:pos x="T2" y="T3"/>
              </a:cxn>
              <a:cxn ang="T12">
                <a:pos x="T4" y="T5"/>
              </a:cxn>
              <a:cxn ang="T13">
                <a:pos x="T6" y="T7"/>
              </a:cxn>
              <a:cxn ang="T14">
                <a:pos x="T8" y="T9"/>
              </a:cxn>
            </a:cxnLst>
            <a:rect l="T15" t="T16" r="T17" b="T18"/>
            <a:pathLst>
              <a:path w="1191505" h="1186510">
                <a:moveTo>
                  <a:pt x="0" y="0"/>
                </a:moveTo>
                <a:lnTo>
                  <a:pt x="1191505" y="0"/>
                </a:lnTo>
                <a:lnTo>
                  <a:pt x="1191505" y="1186510"/>
                </a:lnTo>
                <a:lnTo>
                  <a:pt x="0" y="1186510"/>
                </a:lnTo>
                <a:lnTo>
                  <a:pt x="0" y="0"/>
                </a:lnTo>
                <a:close/>
              </a:path>
            </a:pathLst>
          </a:custGeom>
          <a:noFill/>
          <a:ln w="12700" cap="flat" cmpd="sng">
            <a:solidFill>
              <a:schemeClr val="accent2"/>
            </a:solidFill>
            <a:beve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350" b="0" i="0" u="none" strike="noStrike" kern="120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mn-cs"/>
              </a:rPr>
              <a:t>心智思考</a:t>
            </a:r>
            <a:endParaRPr kumimoji="0" lang="zh-CN" altLang="en-US" sz="1350" b="0" i="0" u="none" strike="noStrike" kern="120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97" name="任意多边形 24"/>
          <p:cNvSpPr>
            <a:spLocks noChangeArrowheads="1"/>
          </p:cNvSpPr>
          <p:nvPr/>
        </p:nvSpPr>
        <p:spPr bwMode="auto">
          <a:xfrm>
            <a:off x="3828098" y="4561920"/>
            <a:ext cx="1240631" cy="350044"/>
          </a:xfrm>
          <a:custGeom>
            <a:avLst/>
            <a:gdLst>
              <a:gd name="T0" fmla="*/ 0 w 1191505"/>
              <a:gd name="T1" fmla="*/ 0 h 1186510"/>
              <a:gd name="T2" fmla="*/ 1038225 w 1191505"/>
              <a:gd name="T3" fmla="*/ 0 h 1186510"/>
              <a:gd name="T4" fmla="*/ 1038225 w 1191505"/>
              <a:gd name="T5" fmla="*/ 1035050 h 1186510"/>
              <a:gd name="T6" fmla="*/ 0 w 1191505"/>
              <a:gd name="T7" fmla="*/ 1035050 h 1186510"/>
              <a:gd name="T8" fmla="*/ 0 w 1191505"/>
              <a:gd name="T9" fmla="*/ 0 h 1186510"/>
              <a:gd name="T10" fmla="*/ 0 60000 65536"/>
              <a:gd name="T11" fmla="*/ 0 60000 65536"/>
              <a:gd name="T12" fmla="*/ 0 60000 65536"/>
              <a:gd name="T13" fmla="*/ 0 60000 65536"/>
              <a:gd name="T14" fmla="*/ 0 60000 65536"/>
              <a:gd name="T15" fmla="*/ 0 w 1191505"/>
              <a:gd name="T16" fmla="*/ 0 h 1186510"/>
              <a:gd name="T17" fmla="*/ 1191505 w 1191505"/>
              <a:gd name="T18" fmla="*/ 1186510 h 1186510"/>
            </a:gdLst>
            <a:ahLst/>
            <a:cxnLst>
              <a:cxn ang="T10">
                <a:pos x="T0" y="T1"/>
              </a:cxn>
              <a:cxn ang="T11">
                <a:pos x="T2" y="T3"/>
              </a:cxn>
              <a:cxn ang="T12">
                <a:pos x="T4" y="T5"/>
              </a:cxn>
              <a:cxn ang="T13">
                <a:pos x="T6" y="T7"/>
              </a:cxn>
              <a:cxn ang="T14">
                <a:pos x="T8" y="T9"/>
              </a:cxn>
            </a:cxnLst>
            <a:rect l="T15" t="T16" r="T17" b="T18"/>
            <a:pathLst>
              <a:path w="1191505" h="1186510">
                <a:moveTo>
                  <a:pt x="0" y="0"/>
                </a:moveTo>
                <a:lnTo>
                  <a:pt x="1191505" y="0"/>
                </a:lnTo>
                <a:lnTo>
                  <a:pt x="1191505" y="1186510"/>
                </a:lnTo>
                <a:lnTo>
                  <a:pt x="0" y="1186510"/>
                </a:lnTo>
                <a:lnTo>
                  <a:pt x="0" y="0"/>
                </a:lnTo>
                <a:close/>
              </a:path>
            </a:pathLst>
          </a:custGeom>
          <a:noFill/>
          <a:ln w="12700" cap="flat" cmpd="sng">
            <a:solidFill>
              <a:schemeClr val="accent2"/>
            </a:solidFill>
            <a:beve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350" b="0" i="0" u="none" strike="noStrike" kern="120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mn-cs"/>
              </a:rPr>
              <a:t>事务处理</a:t>
            </a:r>
            <a:endParaRPr kumimoji="0" lang="zh-CN" altLang="en-US" sz="1350" b="0" i="0" u="none" strike="noStrike" kern="120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98" name="任意多边形 24"/>
          <p:cNvSpPr>
            <a:spLocks noChangeArrowheads="1"/>
          </p:cNvSpPr>
          <p:nvPr/>
        </p:nvSpPr>
        <p:spPr bwMode="auto">
          <a:xfrm>
            <a:off x="672942" y="2665254"/>
            <a:ext cx="1240631" cy="350044"/>
          </a:xfrm>
          <a:custGeom>
            <a:avLst/>
            <a:gdLst>
              <a:gd name="T0" fmla="*/ 0 w 1191505"/>
              <a:gd name="T1" fmla="*/ 0 h 1186510"/>
              <a:gd name="T2" fmla="*/ 1038225 w 1191505"/>
              <a:gd name="T3" fmla="*/ 0 h 1186510"/>
              <a:gd name="T4" fmla="*/ 1038225 w 1191505"/>
              <a:gd name="T5" fmla="*/ 1035050 h 1186510"/>
              <a:gd name="T6" fmla="*/ 0 w 1191505"/>
              <a:gd name="T7" fmla="*/ 1035050 h 1186510"/>
              <a:gd name="T8" fmla="*/ 0 w 1191505"/>
              <a:gd name="T9" fmla="*/ 0 h 1186510"/>
              <a:gd name="T10" fmla="*/ 0 60000 65536"/>
              <a:gd name="T11" fmla="*/ 0 60000 65536"/>
              <a:gd name="T12" fmla="*/ 0 60000 65536"/>
              <a:gd name="T13" fmla="*/ 0 60000 65536"/>
              <a:gd name="T14" fmla="*/ 0 60000 65536"/>
              <a:gd name="T15" fmla="*/ 0 w 1191505"/>
              <a:gd name="T16" fmla="*/ 0 h 1186510"/>
              <a:gd name="T17" fmla="*/ 1191505 w 1191505"/>
              <a:gd name="T18" fmla="*/ 1186510 h 1186510"/>
            </a:gdLst>
            <a:ahLst/>
            <a:cxnLst>
              <a:cxn ang="T10">
                <a:pos x="T0" y="T1"/>
              </a:cxn>
              <a:cxn ang="T11">
                <a:pos x="T2" y="T3"/>
              </a:cxn>
              <a:cxn ang="T12">
                <a:pos x="T4" y="T5"/>
              </a:cxn>
              <a:cxn ang="T13">
                <a:pos x="T6" y="T7"/>
              </a:cxn>
              <a:cxn ang="T14">
                <a:pos x="T8" y="T9"/>
              </a:cxn>
            </a:cxnLst>
            <a:rect l="T15" t="T16" r="T17" b="T18"/>
            <a:pathLst>
              <a:path w="1191505" h="1186510">
                <a:moveTo>
                  <a:pt x="0" y="0"/>
                </a:moveTo>
                <a:lnTo>
                  <a:pt x="1191505" y="0"/>
                </a:lnTo>
                <a:lnTo>
                  <a:pt x="1191505" y="1186510"/>
                </a:lnTo>
                <a:lnTo>
                  <a:pt x="0" y="1186510"/>
                </a:lnTo>
                <a:lnTo>
                  <a:pt x="0" y="0"/>
                </a:lnTo>
                <a:close/>
              </a:path>
            </a:pathLst>
          </a:custGeom>
          <a:noFill/>
          <a:ln w="12700" cap="flat" cmpd="sng">
            <a:solidFill>
              <a:schemeClr val="accent2"/>
            </a:solidFill>
            <a:beve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350" b="0" i="0" u="none" strike="noStrike" kern="120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mn-cs"/>
              </a:rPr>
              <a:t>与物接触</a:t>
            </a:r>
            <a:endParaRPr kumimoji="0" lang="zh-CN" altLang="en-US" sz="1350" b="0" i="0" u="none" strike="noStrike" kern="120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99" name="任意多边形 24"/>
          <p:cNvSpPr>
            <a:spLocks noChangeArrowheads="1"/>
          </p:cNvSpPr>
          <p:nvPr/>
        </p:nvSpPr>
        <p:spPr bwMode="auto">
          <a:xfrm>
            <a:off x="6847523" y="2660491"/>
            <a:ext cx="1241822" cy="351235"/>
          </a:xfrm>
          <a:custGeom>
            <a:avLst/>
            <a:gdLst>
              <a:gd name="T0" fmla="*/ 0 w 1191505"/>
              <a:gd name="T1" fmla="*/ 0 h 1186510"/>
              <a:gd name="T2" fmla="*/ 1038225 w 1191505"/>
              <a:gd name="T3" fmla="*/ 0 h 1186510"/>
              <a:gd name="T4" fmla="*/ 1038225 w 1191505"/>
              <a:gd name="T5" fmla="*/ 1035050 h 1186510"/>
              <a:gd name="T6" fmla="*/ 0 w 1191505"/>
              <a:gd name="T7" fmla="*/ 1035050 h 1186510"/>
              <a:gd name="T8" fmla="*/ 0 w 1191505"/>
              <a:gd name="T9" fmla="*/ 0 h 1186510"/>
              <a:gd name="T10" fmla="*/ 0 60000 65536"/>
              <a:gd name="T11" fmla="*/ 0 60000 65536"/>
              <a:gd name="T12" fmla="*/ 0 60000 65536"/>
              <a:gd name="T13" fmla="*/ 0 60000 65536"/>
              <a:gd name="T14" fmla="*/ 0 60000 65536"/>
              <a:gd name="T15" fmla="*/ 0 w 1191505"/>
              <a:gd name="T16" fmla="*/ 0 h 1186510"/>
              <a:gd name="T17" fmla="*/ 1191505 w 1191505"/>
              <a:gd name="T18" fmla="*/ 1186510 h 1186510"/>
            </a:gdLst>
            <a:ahLst/>
            <a:cxnLst>
              <a:cxn ang="T10">
                <a:pos x="T0" y="T1"/>
              </a:cxn>
              <a:cxn ang="T11">
                <a:pos x="T2" y="T3"/>
              </a:cxn>
              <a:cxn ang="T12">
                <a:pos x="T4" y="T5"/>
              </a:cxn>
              <a:cxn ang="T13">
                <a:pos x="T6" y="T7"/>
              </a:cxn>
              <a:cxn ang="T14">
                <a:pos x="T8" y="T9"/>
              </a:cxn>
            </a:cxnLst>
            <a:rect l="T15" t="T16" r="T17" b="T18"/>
            <a:pathLst>
              <a:path w="1191505" h="1186510">
                <a:moveTo>
                  <a:pt x="0" y="0"/>
                </a:moveTo>
                <a:lnTo>
                  <a:pt x="1191505" y="0"/>
                </a:lnTo>
                <a:lnTo>
                  <a:pt x="1191505" y="1186510"/>
                </a:lnTo>
                <a:lnTo>
                  <a:pt x="0" y="1186510"/>
                </a:lnTo>
                <a:lnTo>
                  <a:pt x="0" y="0"/>
                </a:lnTo>
                <a:close/>
              </a:path>
            </a:pathLst>
          </a:custGeom>
          <a:noFill/>
          <a:ln w="12700" cap="flat" cmpd="sng">
            <a:solidFill>
              <a:schemeClr val="accent2"/>
            </a:solidFill>
            <a:bevel/>
          </a:ln>
        </p:spPr>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350" b="0" i="0" u="none" strike="noStrike" kern="120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mn-cs"/>
              </a:rPr>
              <a:t>与人接触</a:t>
            </a:r>
            <a:endParaRPr kumimoji="0" lang="zh-CN" altLang="en-US" sz="1350" b="0" i="0" u="none" strike="noStrike" kern="120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mn-cs"/>
            </a:endParaRPr>
          </a:p>
        </p:txBody>
      </p:sp>
      <p:cxnSp>
        <p:nvCxnSpPr>
          <p:cNvPr id="32796" name="直接连接符 3"/>
          <p:cNvCxnSpPr/>
          <p:nvPr/>
        </p:nvCxnSpPr>
        <p:spPr>
          <a:xfrm>
            <a:off x="4397217" y="1603216"/>
            <a:ext cx="8334" cy="2463404"/>
          </a:xfrm>
          <a:prstGeom prst="line">
            <a:avLst/>
          </a:prstGeom>
          <a:ln w="9525" cap="flat" cmpd="sng">
            <a:solidFill>
              <a:schemeClr val="tx1"/>
            </a:solidFill>
            <a:prstDash val="dash"/>
            <a:headEnd type="none" w="med" len="med"/>
            <a:tailEnd type="none" w="med" len="med"/>
          </a:ln>
        </p:spPr>
      </p:cxnSp>
      <p:cxnSp>
        <p:nvCxnSpPr>
          <p:cNvPr id="3" name="直接箭头连接符 2"/>
          <p:cNvCxnSpPr>
            <a:cxnSpLocks noChangeShapeType="1"/>
          </p:cNvCxnSpPr>
          <p:nvPr/>
        </p:nvCxnSpPr>
        <p:spPr bwMode="auto">
          <a:xfrm>
            <a:off x="-4933711" y="2834323"/>
            <a:ext cx="4933950" cy="0"/>
          </a:xfrm>
          <a:prstGeom prst="straightConnector1">
            <a:avLst/>
          </a:prstGeom>
          <a:noFill/>
          <a:ln w="38100" algn="ctr">
            <a:solidFill>
              <a:schemeClr val="accent4">
                <a:lumMod val="85000"/>
                <a:lumOff val="15000"/>
              </a:schemeClr>
            </a:solidFill>
            <a:round/>
            <a:tailEnd type="arrow" w="med" len="med"/>
          </a:ln>
          <a:effectLst/>
        </p:spPr>
      </p:cxnSp>
      <p:cxnSp>
        <p:nvCxnSpPr>
          <p:cNvPr id="4" name="直接箭头连接符 3"/>
          <p:cNvCxnSpPr>
            <a:cxnSpLocks noChangeShapeType="1"/>
          </p:cNvCxnSpPr>
          <p:nvPr/>
        </p:nvCxnSpPr>
        <p:spPr bwMode="auto">
          <a:xfrm flipV="1">
            <a:off x="4407932" y="5144135"/>
            <a:ext cx="0" cy="3576638"/>
          </a:xfrm>
          <a:prstGeom prst="straightConnector1">
            <a:avLst/>
          </a:prstGeom>
          <a:noFill/>
          <a:ln w="38100" algn="ctr">
            <a:solidFill>
              <a:schemeClr val="accent4">
                <a:lumMod val="85000"/>
                <a:lumOff val="15000"/>
              </a:schemeClr>
            </a:solidFill>
            <a:round/>
            <a:tailEnd type="arrow" w="med" len="med"/>
          </a:ln>
          <a:effectLst/>
        </p:spPr>
      </p:cxnSp>
      <p:sp>
        <p:nvSpPr>
          <p:cNvPr id="77" name="矩形 7"/>
          <p:cNvSpPr>
            <a:spLocks noChangeArrowheads="1"/>
          </p:cNvSpPr>
          <p:nvPr/>
        </p:nvSpPr>
        <p:spPr bwMode="auto">
          <a:xfrm>
            <a:off x="4048125" y="1161415"/>
            <a:ext cx="857885" cy="284480"/>
          </a:xfrm>
          <a:prstGeom prst="rect">
            <a:avLst/>
          </a:prstGeom>
          <a:solidFill>
            <a:schemeClr val="accent6">
              <a:lumMod val="40000"/>
              <a:lumOff val="60000"/>
            </a:schemeClr>
          </a:solidFill>
          <a:ln>
            <a:noFill/>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150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rPr>
              <a:t>A 艺术</a:t>
            </a:r>
            <a:endParaRPr kumimoji="0" lang="zh-CN" altLang="en-US" sz="1350" b="0" i="0" u="none" strike="noStrike" kern="1200" cap="none" spc="0" normalizeH="0" baseline="0" noProof="0" dirty="0" smtClean="0">
              <a:ln>
                <a:noFill/>
              </a:ln>
              <a:solidFill>
                <a:srgbClr val="5F5F5F"/>
              </a:solidFill>
              <a:effectLst/>
              <a:uLnTx/>
              <a:uFillTx/>
              <a:latin typeface="+mj-ea"/>
              <a:ea typeface="+mj-ea"/>
              <a:cs typeface="+mn-cs"/>
            </a:endParaRPr>
          </a:p>
        </p:txBody>
      </p:sp>
      <p:sp>
        <p:nvSpPr>
          <p:cNvPr id="82" name="矩形 7"/>
          <p:cNvSpPr>
            <a:spLocks noChangeArrowheads="1"/>
          </p:cNvSpPr>
          <p:nvPr/>
        </p:nvSpPr>
        <p:spPr bwMode="auto">
          <a:xfrm>
            <a:off x="4036695" y="4147185"/>
            <a:ext cx="926465" cy="285750"/>
          </a:xfrm>
          <a:prstGeom prst="rect">
            <a:avLst/>
          </a:prstGeom>
          <a:solidFill>
            <a:schemeClr val="accent6">
              <a:lumMod val="40000"/>
              <a:lumOff val="60000"/>
            </a:schemeClr>
          </a:solidFill>
          <a:ln>
            <a:noFill/>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algn="ctr" defTabSz="914400" rtl="0" eaLnBrk="0" fontAlgn="base" latinLnBrk="0" hangingPunct="0">
              <a:lnSpc>
                <a:spcPct val="100000"/>
              </a:lnSpc>
              <a:buClrTx/>
              <a:buSzTx/>
              <a:buFont typeface="Arial" panose="020B0604020202020204" pitchFamily="34" charset="0"/>
              <a:buNone/>
              <a:defRPr/>
            </a:pPr>
            <a:r>
              <a:rPr kumimoji="0" lang="en-US" altLang="zh-CN" sz="150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rPr>
              <a:t>C</a:t>
            </a:r>
            <a:r>
              <a:rPr kumimoji="0" lang="en-US" altLang="zh-CN" sz="1500" b="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rPr>
              <a:t> </a:t>
            </a:r>
            <a:r>
              <a:rPr kumimoji="0" lang="zh-CN" altLang="en-US" sz="1500" b="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rPr>
              <a:t>事物</a:t>
            </a:r>
            <a:endParaRPr kumimoji="0" lang="zh-CN" altLang="en-US" sz="1500" b="0" i="0" u="none" strike="noStrike" kern="1200" cap="none" spc="0" normalizeH="0" baseline="0" noProof="0" dirty="0" smtClean="0">
              <a:ln>
                <a:noFill/>
              </a:ln>
              <a:solidFill>
                <a:srgbClr val="5F5F5F"/>
              </a:solidFill>
              <a:effectLst/>
              <a:uLnTx/>
              <a:uFillTx/>
              <a:latin typeface="微软雅黑" panose="020B0503020204020204" pitchFamily="34" charset="-122"/>
              <a:ea typeface="微软雅黑" panose="020B0503020204020204" pitchFamily="34" charset="-122"/>
              <a:cs typeface="+mn-cs"/>
            </a:endParaRPr>
          </a:p>
        </p:txBody>
      </p:sp>
      <p:sp>
        <p:nvSpPr>
          <p:cNvPr id="32801" name="等腰三角形 7"/>
          <p:cNvSpPr/>
          <p:nvPr/>
        </p:nvSpPr>
        <p:spPr>
          <a:xfrm>
            <a:off x="3237548" y="1603216"/>
            <a:ext cx="2328863" cy="661988"/>
          </a:xfrm>
          <a:custGeom>
            <a:avLst/>
            <a:gdLst>
              <a:gd name="txL" fmla="*/ 0 w 3105097"/>
              <a:gd name="txT" fmla="*/ 0 h 882935"/>
              <a:gd name="txR" fmla="*/ 3105097 w 3105097"/>
              <a:gd name="txB" fmla="*/ 882935 h 882935"/>
            </a:gdLst>
            <a:ahLst/>
            <a:cxnLst>
              <a:cxn ang="0">
                <a:pos x="0" y="880657"/>
              </a:cxn>
              <a:cxn ang="0">
                <a:pos x="1550119" y="0"/>
              </a:cxn>
              <a:cxn ang="0">
                <a:pos x="3105524" y="880657"/>
              </a:cxn>
              <a:cxn ang="0">
                <a:pos x="0" y="880657"/>
              </a:cxn>
            </a:cxnLst>
            <a:rect l="txL" t="txT" r="txR" b="txB"/>
            <a:pathLst>
              <a:path w="3105097" h="882935">
                <a:moveTo>
                  <a:pt x="0" y="882935"/>
                </a:moveTo>
                <a:lnTo>
                  <a:pt x="1549907" y="0"/>
                </a:lnTo>
                <a:lnTo>
                  <a:pt x="3105097" y="882935"/>
                </a:lnTo>
                <a:lnTo>
                  <a:pt x="0" y="882935"/>
                </a:lnTo>
                <a:close/>
              </a:path>
            </a:pathLst>
          </a:custGeom>
          <a:solidFill>
            <a:srgbClr val="FFFF00">
              <a:alpha val="63136"/>
            </a:srgbClr>
          </a:solidFill>
          <a:ln w="9525">
            <a:noFill/>
          </a:ln>
        </p:spPr>
        <p:txBody>
          <a:bodyPr/>
          <a:lstStyle/>
          <a:p>
            <a:pPr lvl="0"/>
            <a:endParaRPr lang="zh-CN" altLang="en-US" sz="975" dirty="0">
              <a:latin typeface="Arial" panose="020B0604020202020204" pitchFamily="34" charset="0"/>
              <a:ea typeface="宋体" panose="02010600030101010101" pitchFamily="2" charset="-122"/>
            </a:endParaRPr>
          </a:p>
        </p:txBody>
      </p:sp>
      <p:sp>
        <p:nvSpPr>
          <p:cNvPr id="32802" name="等腰三角形 7"/>
          <p:cNvSpPr/>
          <p:nvPr/>
        </p:nvSpPr>
        <p:spPr>
          <a:xfrm rot="10800000">
            <a:off x="3238739" y="3404632"/>
            <a:ext cx="2328863" cy="661988"/>
          </a:xfrm>
          <a:custGeom>
            <a:avLst/>
            <a:gdLst>
              <a:gd name="txL" fmla="*/ 0 w 3105097"/>
              <a:gd name="txT" fmla="*/ 0 h 882935"/>
              <a:gd name="txR" fmla="*/ 3105097 w 3105097"/>
              <a:gd name="txB" fmla="*/ 882935 h 882935"/>
            </a:gdLst>
            <a:ahLst/>
            <a:cxnLst>
              <a:cxn ang="0">
                <a:pos x="0" y="880657"/>
              </a:cxn>
              <a:cxn ang="0">
                <a:pos x="1550119" y="0"/>
              </a:cxn>
              <a:cxn ang="0">
                <a:pos x="3105524" y="880657"/>
              </a:cxn>
              <a:cxn ang="0">
                <a:pos x="0" y="880657"/>
              </a:cxn>
            </a:cxnLst>
            <a:rect l="txL" t="txT" r="txR" b="txB"/>
            <a:pathLst>
              <a:path w="3105097" h="882935">
                <a:moveTo>
                  <a:pt x="0" y="882935"/>
                </a:moveTo>
                <a:lnTo>
                  <a:pt x="1549907" y="0"/>
                </a:lnTo>
                <a:lnTo>
                  <a:pt x="3105097" y="882935"/>
                </a:lnTo>
                <a:lnTo>
                  <a:pt x="0" y="882935"/>
                </a:lnTo>
                <a:close/>
              </a:path>
            </a:pathLst>
          </a:custGeom>
          <a:solidFill>
            <a:srgbClr val="FFFF00">
              <a:alpha val="63136"/>
            </a:srgbClr>
          </a:solidFill>
          <a:ln w="9525">
            <a:noFill/>
          </a:ln>
        </p:spPr>
        <p:txBody>
          <a:bodyPr/>
          <a:lstStyle/>
          <a:p>
            <a:pPr lvl="0"/>
            <a:endParaRPr lang="zh-CN" altLang="en-US" sz="975" dirty="0">
              <a:latin typeface="Arial" panose="020B0604020202020204" pitchFamily="34" charset="0"/>
              <a:ea typeface="宋体" panose="02010600030101010101" pitchFamily="2" charset="-122"/>
            </a:endParaRPr>
          </a:p>
        </p:txBody>
      </p:sp>
      <p:sp>
        <p:nvSpPr>
          <p:cNvPr id="32803" name="等腰三角形 9"/>
          <p:cNvSpPr/>
          <p:nvPr/>
        </p:nvSpPr>
        <p:spPr>
          <a:xfrm>
            <a:off x="3239930" y="1596073"/>
            <a:ext cx="2314575" cy="1812131"/>
          </a:xfrm>
          <a:custGeom>
            <a:avLst/>
            <a:gdLst>
              <a:gd name="txL" fmla="*/ 0 w 3087308"/>
              <a:gd name="txT" fmla="*/ 0 h 2415220"/>
              <a:gd name="txR" fmla="*/ 3087308 w 3087308"/>
              <a:gd name="txB" fmla="*/ 2415220 h 2415220"/>
            </a:gdLst>
            <a:ahLst/>
            <a:cxnLst>
              <a:cxn ang="0">
                <a:pos x="0" y="2422868"/>
              </a:cxn>
              <a:cxn ang="0">
                <a:pos x="1541626" y="0"/>
              </a:cxn>
              <a:cxn ang="0">
                <a:pos x="3077655" y="2422868"/>
              </a:cxn>
              <a:cxn ang="0">
                <a:pos x="0" y="2422868"/>
              </a:cxn>
            </a:cxnLst>
            <a:rect l="txL" t="txT" r="txR" b="txB"/>
            <a:pathLst>
              <a:path w="3087308" h="2415220">
                <a:moveTo>
                  <a:pt x="0" y="2415220"/>
                </a:moveTo>
                <a:lnTo>
                  <a:pt x="1546460" y="0"/>
                </a:lnTo>
                <a:lnTo>
                  <a:pt x="3087308" y="2415220"/>
                </a:lnTo>
                <a:lnTo>
                  <a:pt x="0" y="2415220"/>
                </a:lnTo>
                <a:close/>
              </a:path>
            </a:pathLst>
          </a:custGeom>
          <a:solidFill>
            <a:schemeClr val="tx2">
              <a:lumMod val="60000"/>
              <a:lumOff val="40000"/>
              <a:alpha val="43000"/>
            </a:schemeClr>
          </a:solidFill>
          <a:ln w="9525">
            <a:noFill/>
          </a:ln>
        </p:spPr>
        <p:txBody>
          <a:bodyPr/>
          <a:lstStyle/>
          <a:p>
            <a:pPr lvl="0"/>
            <a:endParaRPr lang="zh-CN" altLang="en-US" sz="975" dirty="0">
              <a:latin typeface="Arial" panose="020B0604020202020204" pitchFamily="34" charset="0"/>
              <a:ea typeface="宋体" panose="02010600030101010101" pitchFamily="2" charset="-122"/>
            </a:endParaRPr>
          </a:p>
        </p:txBody>
      </p:sp>
      <p:sp>
        <p:nvSpPr>
          <p:cNvPr id="32804" name="等腰三角形 9"/>
          <p:cNvSpPr/>
          <p:nvPr/>
        </p:nvSpPr>
        <p:spPr>
          <a:xfrm rot="10800000">
            <a:off x="3222070" y="2265204"/>
            <a:ext cx="2331244" cy="1812131"/>
          </a:xfrm>
          <a:custGeom>
            <a:avLst/>
            <a:gdLst>
              <a:gd name="txL" fmla="*/ 0 w 3107780"/>
              <a:gd name="txT" fmla="*/ 0 h 2415220"/>
              <a:gd name="txR" fmla="*/ 3107780 w 3107780"/>
              <a:gd name="txB" fmla="*/ 2415220 h 2415220"/>
            </a:gdLst>
            <a:ahLst/>
            <a:cxnLst>
              <a:cxn ang="0">
                <a:pos x="0" y="2416023"/>
              </a:cxn>
              <a:cxn ang="0">
                <a:pos x="1537336" y="0"/>
              </a:cxn>
              <a:cxn ang="0">
                <a:pos x="3112140" y="2422868"/>
              </a:cxn>
              <a:cxn ang="0">
                <a:pos x="0" y="2416023"/>
              </a:cxn>
            </a:cxnLst>
            <a:rect l="txL" t="txT" r="txR" b="txB"/>
            <a:pathLst>
              <a:path w="3107780" h="2415220">
                <a:moveTo>
                  <a:pt x="0" y="2408396"/>
                </a:moveTo>
                <a:lnTo>
                  <a:pt x="1535182" y="0"/>
                </a:lnTo>
                <a:lnTo>
                  <a:pt x="3107780" y="2415220"/>
                </a:lnTo>
                <a:lnTo>
                  <a:pt x="0" y="2408396"/>
                </a:lnTo>
                <a:close/>
              </a:path>
            </a:pathLst>
          </a:custGeom>
          <a:solidFill>
            <a:schemeClr val="accent6">
              <a:alpha val="43000"/>
            </a:schemeClr>
          </a:solidFill>
          <a:ln w="9525">
            <a:noFill/>
          </a:ln>
        </p:spPr>
        <p:txBody>
          <a:bodyPr/>
          <a:lstStyle/>
          <a:p>
            <a:pPr lvl="0"/>
            <a:endParaRPr lang="zh-CN" altLang="en-US" sz="975" dirty="0">
              <a:latin typeface="Arial" panose="020B0604020202020204" pitchFamily="34" charset="0"/>
              <a:ea typeface="宋体" panose="02010600030101010101" pitchFamily="2" charset="-122"/>
            </a:endParaRPr>
          </a:p>
        </p:txBody>
      </p:sp>
      <p:sp>
        <p:nvSpPr>
          <p:cNvPr id="32805" name="等腰三角形 7"/>
          <p:cNvSpPr/>
          <p:nvPr/>
        </p:nvSpPr>
        <p:spPr>
          <a:xfrm rot="7200000">
            <a:off x="4145995" y="2973626"/>
            <a:ext cx="2145506" cy="679847"/>
          </a:xfrm>
          <a:custGeom>
            <a:avLst/>
            <a:gdLst>
              <a:gd name="txL" fmla="*/ 0 w 2860031"/>
              <a:gd name="txT" fmla="*/ 0 h 905188"/>
              <a:gd name="txR" fmla="*/ 2860031 w 2860031"/>
              <a:gd name="txB" fmla="*/ 905188 h 905188"/>
            </a:gdLst>
            <a:ahLst/>
            <a:cxnLst>
              <a:cxn ang="0">
                <a:pos x="0" y="768958"/>
              </a:cxn>
              <a:cxn ang="0">
                <a:pos x="1315078" y="0"/>
              </a:cxn>
              <a:cxn ang="0">
                <a:pos x="2865190" y="915439"/>
              </a:cxn>
              <a:cxn ang="0">
                <a:pos x="0" y="768958"/>
              </a:cxn>
            </a:cxnLst>
            <a:rect l="txL" t="txT" r="txR" b="txB"/>
            <a:pathLst>
              <a:path w="2860031" h="905188">
                <a:moveTo>
                  <a:pt x="0" y="760347"/>
                </a:moveTo>
                <a:lnTo>
                  <a:pt x="1312709" y="0"/>
                </a:lnTo>
                <a:lnTo>
                  <a:pt x="2860031" y="905188"/>
                </a:lnTo>
                <a:lnTo>
                  <a:pt x="0" y="760347"/>
                </a:lnTo>
                <a:close/>
              </a:path>
            </a:pathLst>
          </a:custGeom>
          <a:solidFill>
            <a:srgbClr val="CCFFCC">
              <a:alpha val="62744"/>
            </a:srgbClr>
          </a:solidFill>
          <a:ln w="9525">
            <a:noFill/>
          </a:ln>
        </p:spPr>
        <p:txBody>
          <a:bodyPr/>
          <a:lstStyle/>
          <a:p>
            <a:pPr lvl="0"/>
            <a:endParaRPr lang="zh-CN" altLang="en-US" sz="975" dirty="0">
              <a:latin typeface="Arial" panose="020B0604020202020204" pitchFamily="34" charset="0"/>
              <a:ea typeface="宋体" panose="02010600030101010101" pitchFamily="2" charset="-122"/>
            </a:endParaRPr>
          </a:p>
        </p:txBody>
      </p:sp>
      <p:sp>
        <p:nvSpPr>
          <p:cNvPr id="5" name="等腰三角形 7"/>
          <p:cNvSpPr/>
          <p:nvPr/>
        </p:nvSpPr>
        <p:spPr bwMode="auto">
          <a:xfrm rot="3600000">
            <a:off x="4159092" y="2027079"/>
            <a:ext cx="2145506" cy="666750"/>
          </a:xfrm>
          <a:custGeom>
            <a:avLst/>
            <a:gdLst>
              <a:gd name="connsiteX0" fmla="*/ 0 w 3136096"/>
              <a:gd name="connsiteY0" fmla="*/ 621022 h 621022"/>
              <a:gd name="connsiteX1" fmla="*/ 1568048 w 3136096"/>
              <a:gd name="connsiteY1" fmla="*/ 0 h 621022"/>
              <a:gd name="connsiteX2" fmla="*/ 3136096 w 3136096"/>
              <a:gd name="connsiteY2" fmla="*/ 621022 h 621022"/>
              <a:gd name="connsiteX3" fmla="*/ 0 w 3136096"/>
              <a:gd name="connsiteY3" fmla="*/ 621022 h 621022"/>
              <a:gd name="connsiteX0-1" fmla="*/ 0 w 3136096"/>
              <a:gd name="connsiteY0-2" fmla="*/ 894155 h 894155"/>
              <a:gd name="connsiteX1-3" fmla="*/ 1609612 w 3136096"/>
              <a:gd name="connsiteY1-4" fmla="*/ 0 h 894155"/>
              <a:gd name="connsiteX2-5" fmla="*/ 3136096 w 3136096"/>
              <a:gd name="connsiteY2-6" fmla="*/ 894155 h 894155"/>
              <a:gd name="connsiteX3-7" fmla="*/ 0 w 3136096"/>
              <a:gd name="connsiteY3-8" fmla="*/ 894155 h 894155"/>
              <a:gd name="connsiteX0-9" fmla="*/ 0 w 3136096"/>
              <a:gd name="connsiteY0-10" fmla="*/ 894155 h 894155"/>
              <a:gd name="connsiteX1-11" fmla="*/ 1544298 w 3136096"/>
              <a:gd name="connsiteY1-12" fmla="*/ 0 h 894155"/>
              <a:gd name="connsiteX2-13" fmla="*/ 3136096 w 3136096"/>
              <a:gd name="connsiteY2-14" fmla="*/ 894155 h 894155"/>
              <a:gd name="connsiteX3-15" fmla="*/ 0 w 3136096"/>
              <a:gd name="connsiteY3-16" fmla="*/ 894155 h 894155"/>
              <a:gd name="connsiteX0-17" fmla="*/ 0 w 3082657"/>
              <a:gd name="connsiteY0-18" fmla="*/ 894155 h 894155"/>
              <a:gd name="connsiteX1-19" fmla="*/ 1544298 w 3082657"/>
              <a:gd name="connsiteY1-20" fmla="*/ 0 h 894155"/>
              <a:gd name="connsiteX2-21" fmla="*/ 3082657 w 3082657"/>
              <a:gd name="connsiteY2-22" fmla="*/ 894155 h 894155"/>
              <a:gd name="connsiteX3-23" fmla="*/ 0 w 3082657"/>
              <a:gd name="connsiteY3-24" fmla="*/ 894155 h 894155"/>
              <a:gd name="connsiteX0-25" fmla="*/ 0 w 3088267"/>
              <a:gd name="connsiteY0-26" fmla="*/ 888545 h 894155"/>
              <a:gd name="connsiteX1-27" fmla="*/ 1549908 w 3088267"/>
              <a:gd name="connsiteY1-28" fmla="*/ 0 h 894155"/>
              <a:gd name="connsiteX2-29" fmla="*/ 3088267 w 3088267"/>
              <a:gd name="connsiteY2-30" fmla="*/ 894155 h 894155"/>
              <a:gd name="connsiteX3-31" fmla="*/ 0 w 3088267"/>
              <a:gd name="connsiteY3-32" fmla="*/ 888545 h 894155"/>
              <a:gd name="connsiteX0-33" fmla="*/ 0 w 3105097"/>
              <a:gd name="connsiteY0-34" fmla="*/ 888545 h 888545"/>
              <a:gd name="connsiteX1-35" fmla="*/ 1549908 w 3105097"/>
              <a:gd name="connsiteY1-36" fmla="*/ 0 h 888545"/>
              <a:gd name="connsiteX2-37" fmla="*/ 3105097 w 3105097"/>
              <a:gd name="connsiteY2-38" fmla="*/ 888545 h 888545"/>
              <a:gd name="connsiteX3-39" fmla="*/ 0 w 3105097"/>
              <a:gd name="connsiteY3-40" fmla="*/ 888545 h 888545"/>
              <a:gd name="connsiteX0-41" fmla="*/ 0 w 3105097"/>
              <a:gd name="connsiteY0-42" fmla="*/ 888545 h 888545"/>
              <a:gd name="connsiteX1-43" fmla="*/ 1533078 w 3105097"/>
              <a:gd name="connsiteY1-44" fmla="*/ 0 h 888545"/>
              <a:gd name="connsiteX2-45" fmla="*/ 3105097 w 3105097"/>
              <a:gd name="connsiteY2-46" fmla="*/ 888545 h 888545"/>
              <a:gd name="connsiteX3-47" fmla="*/ 0 w 3105097"/>
              <a:gd name="connsiteY3-48" fmla="*/ 888545 h 888545"/>
              <a:gd name="connsiteX0-49" fmla="*/ 0 w 3105097"/>
              <a:gd name="connsiteY0-50" fmla="*/ 882935 h 882935"/>
              <a:gd name="connsiteX1-51" fmla="*/ 1549907 w 3105097"/>
              <a:gd name="connsiteY1-52" fmla="*/ 0 h 882935"/>
              <a:gd name="connsiteX2-53" fmla="*/ 3105097 w 3105097"/>
              <a:gd name="connsiteY2-54" fmla="*/ 882935 h 882935"/>
              <a:gd name="connsiteX3-55" fmla="*/ 0 w 3105097"/>
              <a:gd name="connsiteY3-56" fmla="*/ 882935 h 882935"/>
              <a:gd name="connsiteX0-57" fmla="*/ 0 w 2860890"/>
              <a:gd name="connsiteY0-58" fmla="*/ 882935 h 937316"/>
              <a:gd name="connsiteX1-59" fmla="*/ 1549907 w 2860890"/>
              <a:gd name="connsiteY1-60" fmla="*/ 0 h 937316"/>
              <a:gd name="connsiteX2-61" fmla="*/ 2860890 w 2860890"/>
              <a:gd name="connsiteY2-62" fmla="*/ 937316 h 937316"/>
              <a:gd name="connsiteX3-63" fmla="*/ 0 w 2860890"/>
              <a:gd name="connsiteY3-64" fmla="*/ 882935 h 937316"/>
              <a:gd name="connsiteX0-65" fmla="*/ 0 w 2860179"/>
              <a:gd name="connsiteY0-66" fmla="*/ 915637 h 937316"/>
              <a:gd name="connsiteX1-67" fmla="*/ 1549196 w 2860179"/>
              <a:gd name="connsiteY1-68" fmla="*/ 0 h 937316"/>
              <a:gd name="connsiteX2-69" fmla="*/ 2860179 w 2860179"/>
              <a:gd name="connsiteY2-70" fmla="*/ 937316 h 937316"/>
              <a:gd name="connsiteX3-71" fmla="*/ 0 w 2860179"/>
              <a:gd name="connsiteY3-72" fmla="*/ 915637 h 937316"/>
              <a:gd name="connsiteX0-73" fmla="*/ 0 w 2860179"/>
              <a:gd name="connsiteY0-74" fmla="*/ 816593 h 838272"/>
              <a:gd name="connsiteX1-75" fmla="*/ 1286714 w 2860179"/>
              <a:gd name="connsiteY1-76" fmla="*/ 0 h 838272"/>
              <a:gd name="connsiteX2-77" fmla="*/ 2860179 w 2860179"/>
              <a:gd name="connsiteY2-78" fmla="*/ 838272 h 838272"/>
              <a:gd name="connsiteX3-79" fmla="*/ 0 w 2860179"/>
              <a:gd name="connsiteY3-80" fmla="*/ 816593 h 838272"/>
              <a:gd name="connsiteX0-81" fmla="*/ 0 w 2851601"/>
              <a:gd name="connsiteY0-82" fmla="*/ 855322 h 855322"/>
              <a:gd name="connsiteX1-83" fmla="*/ 1278136 w 2851601"/>
              <a:gd name="connsiteY1-84" fmla="*/ 0 h 855322"/>
              <a:gd name="connsiteX2-85" fmla="*/ 2851601 w 2851601"/>
              <a:gd name="connsiteY2-86" fmla="*/ 838272 h 855322"/>
              <a:gd name="connsiteX3-87" fmla="*/ 0 w 2851601"/>
              <a:gd name="connsiteY3-88" fmla="*/ 855322 h 855322"/>
              <a:gd name="connsiteX0-89" fmla="*/ 0 w 2851601"/>
              <a:gd name="connsiteY0-90" fmla="*/ 828859 h 828859"/>
              <a:gd name="connsiteX1-91" fmla="*/ 1580586 w 2851601"/>
              <a:gd name="connsiteY1-92" fmla="*/ 0 h 828859"/>
              <a:gd name="connsiteX2-93" fmla="*/ 2851601 w 2851601"/>
              <a:gd name="connsiteY2-94" fmla="*/ 811809 h 828859"/>
              <a:gd name="connsiteX3-95" fmla="*/ 0 w 2851601"/>
              <a:gd name="connsiteY3-96" fmla="*/ 828859 h 828859"/>
              <a:gd name="connsiteX0-97" fmla="*/ 0 w 2847146"/>
              <a:gd name="connsiteY0-98" fmla="*/ 828859 h 828859"/>
              <a:gd name="connsiteX1-99" fmla="*/ 1580586 w 2847146"/>
              <a:gd name="connsiteY1-100" fmla="*/ 0 h 828859"/>
              <a:gd name="connsiteX2-101" fmla="*/ 2847146 w 2847146"/>
              <a:gd name="connsiteY2-102" fmla="*/ 718550 h 828859"/>
              <a:gd name="connsiteX3-103" fmla="*/ 0 w 2847146"/>
              <a:gd name="connsiteY3-104" fmla="*/ 828859 h 828859"/>
              <a:gd name="connsiteX0-105" fmla="*/ 0 w 2847146"/>
              <a:gd name="connsiteY0-106" fmla="*/ 888863 h 888863"/>
              <a:gd name="connsiteX1-107" fmla="*/ 1543975 w 2847146"/>
              <a:gd name="connsiteY1-108" fmla="*/ 0 h 888863"/>
              <a:gd name="connsiteX2-109" fmla="*/ 2847146 w 2847146"/>
              <a:gd name="connsiteY2-110" fmla="*/ 778554 h 888863"/>
              <a:gd name="connsiteX3-111" fmla="*/ 0 w 2847146"/>
              <a:gd name="connsiteY3-112" fmla="*/ 888863 h 888863"/>
              <a:gd name="connsiteX0-113" fmla="*/ 0 w 2860418"/>
              <a:gd name="connsiteY0-114" fmla="*/ 888863 h 888863"/>
              <a:gd name="connsiteX1-115" fmla="*/ 1543975 w 2860418"/>
              <a:gd name="connsiteY1-116" fmla="*/ 0 h 888863"/>
              <a:gd name="connsiteX2-117" fmla="*/ 2860418 w 2860418"/>
              <a:gd name="connsiteY2-118" fmla="*/ 766784 h 888863"/>
              <a:gd name="connsiteX3-119" fmla="*/ 0 w 2860418"/>
              <a:gd name="connsiteY3-120" fmla="*/ 888863 h 888863"/>
            </a:gdLst>
            <a:ahLst/>
            <a:cxnLst>
              <a:cxn ang="0">
                <a:pos x="connsiteX0-1" y="connsiteY0-2"/>
              </a:cxn>
              <a:cxn ang="0">
                <a:pos x="connsiteX1-3" y="connsiteY1-4"/>
              </a:cxn>
              <a:cxn ang="0">
                <a:pos x="connsiteX2-5" y="connsiteY2-6"/>
              </a:cxn>
              <a:cxn ang="0">
                <a:pos x="connsiteX3-7" y="connsiteY3-8"/>
              </a:cxn>
            </a:cxnLst>
            <a:rect l="l" t="t" r="r" b="b"/>
            <a:pathLst>
              <a:path w="2860418" h="888863">
                <a:moveTo>
                  <a:pt x="0" y="888863"/>
                </a:moveTo>
                <a:lnTo>
                  <a:pt x="1543975" y="0"/>
                </a:lnTo>
                <a:lnTo>
                  <a:pt x="2860418" y="766784"/>
                </a:lnTo>
                <a:lnTo>
                  <a:pt x="0" y="888863"/>
                </a:lnTo>
                <a:close/>
              </a:path>
            </a:pathLst>
          </a:custGeom>
          <a:solidFill>
            <a:schemeClr val="accent6">
              <a:lumMod val="20000"/>
              <a:lumOff val="80000"/>
              <a:alpha val="62745"/>
            </a:schemeClr>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2807" name="等腰三角形 7"/>
          <p:cNvSpPr/>
          <p:nvPr/>
        </p:nvSpPr>
        <p:spPr>
          <a:xfrm rot="-3467523">
            <a:off x="2492217" y="2028270"/>
            <a:ext cx="2145506" cy="628650"/>
          </a:xfrm>
          <a:custGeom>
            <a:avLst/>
            <a:gdLst>
              <a:gd name="txL" fmla="*/ 0 w 2860179"/>
              <a:gd name="txT" fmla="*/ 0 h 838272"/>
              <a:gd name="txR" fmla="*/ 2860179 w 2860179"/>
              <a:gd name="txB" fmla="*/ 838272 h 838272"/>
            </a:gdLst>
            <a:ahLst/>
            <a:cxnLst>
              <a:cxn ang="0">
                <a:pos x="0" y="816033"/>
              </a:cxn>
              <a:cxn ang="0">
                <a:pos x="1288502" y="0"/>
              </a:cxn>
              <a:cxn ang="0">
                <a:pos x="2864150" y="837696"/>
              </a:cxn>
              <a:cxn ang="0">
                <a:pos x="0" y="816033"/>
              </a:cxn>
            </a:cxnLst>
            <a:rect l="txL" t="txT" r="txR" b="txB"/>
            <a:pathLst>
              <a:path w="2860179" h="838272">
                <a:moveTo>
                  <a:pt x="0" y="816593"/>
                </a:moveTo>
                <a:lnTo>
                  <a:pt x="1286714" y="0"/>
                </a:lnTo>
                <a:lnTo>
                  <a:pt x="2860179" y="838272"/>
                </a:lnTo>
                <a:lnTo>
                  <a:pt x="0" y="816593"/>
                </a:lnTo>
                <a:close/>
              </a:path>
            </a:pathLst>
          </a:custGeom>
          <a:solidFill>
            <a:srgbClr val="CCFFCC">
              <a:alpha val="62744"/>
            </a:srgbClr>
          </a:solidFill>
          <a:ln w="9525">
            <a:noFill/>
          </a:ln>
        </p:spPr>
        <p:txBody>
          <a:bodyPr/>
          <a:lstStyle/>
          <a:p>
            <a:pPr lvl="0"/>
            <a:endParaRPr lang="zh-CN" altLang="en-US" sz="975" dirty="0">
              <a:latin typeface="Arial" panose="020B0604020202020204" pitchFamily="34" charset="0"/>
              <a:ea typeface="宋体" panose="02010600030101010101" pitchFamily="2" charset="-122"/>
            </a:endParaRPr>
          </a:p>
        </p:txBody>
      </p:sp>
      <p:sp>
        <p:nvSpPr>
          <p:cNvPr id="48" name="等腰三角形 7"/>
          <p:cNvSpPr/>
          <p:nvPr/>
        </p:nvSpPr>
        <p:spPr bwMode="auto">
          <a:xfrm rot="14249252">
            <a:off x="2498170" y="3021251"/>
            <a:ext cx="2138363" cy="621506"/>
          </a:xfrm>
          <a:custGeom>
            <a:avLst/>
            <a:gdLst>
              <a:gd name="connsiteX0" fmla="*/ 0 w 3136096"/>
              <a:gd name="connsiteY0" fmla="*/ 621022 h 621022"/>
              <a:gd name="connsiteX1" fmla="*/ 1568048 w 3136096"/>
              <a:gd name="connsiteY1" fmla="*/ 0 h 621022"/>
              <a:gd name="connsiteX2" fmla="*/ 3136096 w 3136096"/>
              <a:gd name="connsiteY2" fmla="*/ 621022 h 621022"/>
              <a:gd name="connsiteX3" fmla="*/ 0 w 3136096"/>
              <a:gd name="connsiteY3" fmla="*/ 621022 h 621022"/>
              <a:gd name="connsiteX0-1" fmla="*/ 0 w 3136096"/>
              <a:gd name="connsiteY0-2" fmla="*/ 894155 h 894155"/>
              <a:gd name="connsiteX1-3" fmla="*/ 1609612 w 3136096"/>
              <a:gd name="connsiteY1-4" fmla="*/ 0 h 894155"/>
              <a:gd name="connsiteX2-5" fmla="*/ 3136096 w 3136096"/>
              <a:gd name="connsiteY2-6" fmla="*/ 894155 h 894155"/>
              <a:gd name="connsiteX3-7" fmla="*/ 0 w 3136096"/>
              <a:gd name="connsiteY3-8" fmla="*/ 894155 h 894155"/>
              <a:gd name="connsiteX0-9" fmla="*/ 0 w 3136096"/>
              <a:gd name="connsiteY0-10" fmla="*/ 894155 h 894155"/>
              <a:gd name="connsiteX1-11" fmla="*/ 1544298 w 3136096"/>
              <a:gd name="connsiteY1-12" fmla="*/ 0 h 894155"/>
              <a:gd name="connsiteX2-13" fmla="*/ 3136096 w 3136096"/>
              <a:gd name="connsiteY2-14" fmla="*/ 894155 h 894155"/>
              <a:gd name="connsiteX3-15" fmla="*/ 0 w 3136096"/>
              <a:gd name="connsiteY3-16" fmla="*/ 894155 h 894155"/>
              <a:gd name="connsiteX0-17" fmla="*/ 0 w 3082657"/>
              <a:gd name="connsiteY0-18" fmla="*/ 894155 h 894155"/>
              <a:gd name="connsiteX1-19" fmla="*/ 1544298 w 3082657"/>
              <a:gd name="connsiteY1-20" fmla="*/ 0 h 894155"/>
              <a:gd name="connsiteX2-21" fmla="*/ 3082657 w 3082657"/>
              <a:gd name="connsiteY2-22" fmla="*/ 894155 h 894155"/>
              <a:gd name="connsiteX3-23" fmla="*/ 0 w 3082657"/>
              <a:gd name="connsiteY3-24" fmla="*/ 894155 h 894155"/>
              <a:gd name="connsiteX0-25" fmla="*/ 0 w 3088267"/>
              <a:gd name="connsiteY0-26" fmla="*/ 888545 h 894155"/>
              <a:gd name="connsiteX1-27" fmla="*/ 1549908 w 3088267"/>
              <a:gd name="connsiteY1-28" fmla="*/ 0 h 894155"/>
              <a:gd name="connsiteX2-29" fmla="*/ 3088267 w 3088267"/>
              <a:gd name="connsiteY2-30" fmla="*/ 894155 h 894155"/>
              <a:gd name="connsiteX3-31" fmla="*/ 0 w 3088267"/>
              <a:gd name="connsiteY3-32" fmla="*/ 888545 h 894155"/>
              <a:gd name="connsiteX0-33" fmla="*/ 0 w 3105097"/>
              <a:gd name="connsiteY0-34" fmla="*/ 888545 h 888545"/>
              <a:gd name="connsiteX1-35" fmla="*/ 1549908 w 3105097"/>
              <a:gd name="connsiteY1-36" fmla="*/ 0 h 888545"/>
              <a:gd name="connsiteX2-37" fmla="*/ 3105097 w 3105097"/>
              <a:gd name="connsiteY2-38" fmla="*/ 888545 h 888545"/>
              <a:gd name="connsiteX3-39" fmla="*/ 0 w 3105097"/>
              <a:gd name="connsiteY3-40" fmla="*/ 888545 h 888545"/>
              <a:gd name="connsiteX0-41" fmla="*/ 0 w 3105097"/>
              <a:gd name="connsiteY0-42" fmla="*/ 888545 h 888545"/>
              <a:gd name="connsiteX1-43" fmla="*/ 1533078 w 3105097"/>
              <a:gd name="connsiteY1-44" fmla="*/ 0 h 888545"/>
              <a:gd name="connsiteX2-45" fmla="*/ 3105097 w 3105097"/>
              <a:gd name="connsiteY2-46" fmla="*/ 888545 h 888545"/>
              <a:gd name="connsiteX3-47" fmla="*/ 0 w 3105097"/>
              <a:gd name="connsiteY3-48" fmla="*/ 888545 h 888545"/>
              <a:gd name="connsiteX0-49" fmla="*/ 0 w 3105097"/>
              <a:gd name="connsiteY0-50" fmla="*/ 882935 h 882935"/>
              <a:gd name="connsiteX1-51" fmla="*/ 1549907 w 3105097"/>
              <a:gd name="connsiteY1-52" fmla="*/ 0 h 882935"/>
              <a:gd name="connsiteX2-53" fmla="*/ 3105097 w 3105097"/>
              <a:gd name="connsiteY2-54" fmla="*/ 882935 h 882935"/>
              <a:gd name="connsiteX3-55" fmla="*/ 0 w 3105097"/>
              <a:gd name="connsiteY3-56" fmla="*/ 882935 h 882935"/>
              <a:gd name="connsiteX0-57" fmla="*/ 0 w 2860890"/>
              <a:gd name="connsiteY0-58" fmla="*/ 882935 h 937316"/>
              <a:gd name="connsiteX1-59" fmla="*/ 1549907 w 2860890"/>
              <a:gd name="connsiteY1-60" fmla="*/ 0 h 937316"/>
              <a:gd name="connsiteX2-61" fmla="*/ 2860890 w 2860890"/>
              <a:gd name="connsiteY2-62" fmla="*/ 937316 h 937316"/>
              <a:gd name="connsiteX3-63" fmla="*/ 0 w 2860890"/>
              <a:gd name="connsiteY3-64" fmla="*/ 882935 h 937316"/>
              <a:gd name="connsiteX0-65" fmla="*/ 0 w 2860179"/>
              <a:gd name="connsiteY0-66" fmla="*/ 915637 h 937316"/>
              <a:gd name="connsiteX1-67" fmla="*/ 1549196 w 2860179"/>
              <a:gd name="connsiteY1-68" fmla="*/ 0 h 937316"/>
              <a:gd name="connsiteX2-69" fmla="*/ 2860179 w 2860179"/>
              <a:gd name="connsiteY2-70" fmla="*/ 937316 h 937316"/>
              <a:gd name="connsiteX3-71" fmla="*/ 0 w 2860179"/>
              <a:gd name="connsiteY3-72" fmla="*/ 915637 h 937316"/>
              <a:gd name="connsiteX0-73" fmla="*/ 0 w 2860179"/>
              <a:gd name="connsiteY0-74" fmla="*/ 816593 h 838272"/>
              <a:gd name="connsiteX1-75" fmla="*/ 1286714 w 2860179"/>
              <a:gd name="connsiteY1-76" fmla="*/ 0 h 838272"/>
              <a:gd name="connsiteX2-77" fmla="*/ 2860179 w 2860179"/>
              <a:gd name="connsiteY2-78" fmla="*/ 838272 h 838272"/>
              <a:gd name="connsiteX3-79" fmla="*/ 0 w 2860179"/>
              <a:gd name="connsiteY3-80" fmla="*/ 816593 h 838272"/>
              <a:gd name="connsiteX0-81" fmla="*/ 0 w 2851601"/>
              <a:gd name="connsiteY0-82" fmla="*/ 855322 h 855322"/>
              <a:gd name="connsiteX1-83" fmla="*/ 1278136 w 2851601"/>
              <a:gd name="connsiteY1-84" fmla="*/ 0 h 855322"/>
              <a:gd name="connsiteX2-85" fmla="*/ 2851601 w 2851601"/>
              <a:gd name="connsiteY2-86" fmla="*/ 838272 h 855322"/>
              <a:gd name="connsiteX3-87" fmla="*/ 0 w 2851601"/>
              <a:gd name="connsiteY3-88" fmla="*/ 855322 h 855322"/>
              <a:gd name="connsiteX0-89" fmla="*/ 0 w 2851601"/>
              <a:gd name="connsiteY0-90" fmla="*/ 828859 h 828859"/>
              <a:gd name="connsiteX1-91" fmla="*/ 1580586 w 2851601"/>
              <a:gd name="connsiteY1-92" fmla="*/ 0 h 828859"/>
              <a:gd name="connsiteX2-93" fmla="*/ 2851601 w 2851601"/>
              <a:gd name="connsiteY2-94" fmla="*/ 811809 h 828859"/>
              <a:gd name="connsiteX3-95" fmla="*/ 0 w 2851601"/>
              <a:gd name="connsiteY3-96" fmla="*/ 828859 h 828859"/>
            </a:gdLst>
            <a:ahLst/>
            <a:cxnLst>
              <a:cxn ang="0">
                <a:pos x="connsiteX0-1" y="connsiteY0-2"/>
              </a:cxn>
              <a:cxn ang="0">
                <a:pos x="connsiteX1-3" y="connsiteY1-4"/>
              </a:cxn>
              <a:cxn ang="0">
                <a:pos x="connsiteX2-5" y="connsiteY2-6"/>
              </a:cxn>
              <a:cxn ang="0">
                <a:pos x="connsiteX3-7" y="connsiteY3-8"/>
              </a:cxn>
            </a:cxnLst>
            <a:rect l="l" t="t" r="r" b="b"/>
            <a:pathLst>
              <a:path w="2851601" h="828859">
                <a:moveTo>
                  <a:pt x="0" y="828859"/>
                </a:moveTo>
                <a:lnTo>
                  <a:pt x="1580586" y="0"/>
                </a:lnTo>
                <a:lnTo>
                  <a:pt x="2851601" y="811809"/>
                </a:lnTo>
                <a:lnTo>
                  <a:pt x="0" y="828859"/>
                </a:lnTo>
                <a:close/>
              </a:path>
            </a:pathLst>
          </a:custGeom>
          <a:solidFill>
            <a:schemeClr val="accent6">
              <a:lumMod val="20000"/>
              <a:lumOff val="80000"/>
              <a:alpha val="62745"/>
            </a:schemeClr>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3" name="任意多边形 24"/>
          <p:cNvSpPr>
            <a:spLocks noChangeArrowheads="1"/>
          </p:cNvSpPr>
          <p:nvPr/>
        </p:nvSpPr>
        <p:spPr bwMode="auto">
          <a:xfrm>
            <a:off x="5840255" y="3911839"/>
            <a:ext cx="3087291" cy="1066800"/>
          </a:xfrm>
          <a:custGeom>
            <a:avLst/>
            <a:gdLst>
              <a:gd name="T0" fmla="*/ 0 w 1191505"/>
              <a:gd name="T1" fmla="*/ 0 h 1186510"/>
              <a:gd name="T2" fmla="*/ 1038225 w 1191505"/>
              <a:gd name="T3" fmla="*/ 0 h 1186510"/>
              <a:gd name="T4" fmla="*/ 1038225 w 1191505"/>
              <a:gd name="T5" fmla="*/ 1035050 h 1186510"/>
              <a:gd name="T6" fmla="*/ 0 w 1191505"/>
              <a:gd name="T7" fmla="*/ 1035050 h 1186510"/>
              <a:gd name="T8" fmla="*/ 0 w 1191505"/>
              <a:gd name="T9" fmla="*/ 0 h 1186510"/>
              <a:gd name="T10" fmla="*/ 0 60000 65536"/>
              <a:gd name="T11" fmla="*/ 0 60000 65536"/>
              <a:gd name="T12" fmla="*/ 0 60000 65536"/>
              <a:gd name="T13" fmla="*/ 0 60000 65536"/>
              <a:gd name="T14" fmla="*/ 0 60000 65536"/>
              <a:gd name="T15" fmla="*/ 0 w 1191505"/>
              <a:gd name="T16" fmla="*/ 0 h 1186510"/>
              <a:gd name="T17" fmla="*/ 1191505 w 1191505"/>
              <a:gd name="T18" fmla="*/ 1186510 h 1186510"/>
            </a:gdLst>
            <a:ahLst/>
            <a:cxnLst>
              <a:cxn ang="T10">
                <a:pos x="T0" y="T1"/>
              </a:cxn>
              <a:cxn ang="T11">
                <a:pos x="T2" y="T3"/>
              </a:cxn>
              <a:cxn ang="T12">
                <a:pos x="T4" y="T5"/>
              </a:cxn>
              <a:cxn ang="T13">
                <a:pos x="T6" y="T7"/>
              </a:cxn>
              <a:cxn ang="T14">
                <a:pos x="T8" y="T9"/>
              </a:cxn>
            </a:cxnLst>
            <a:rect l="T15" t="T16" r="T17" b="T18"/>
            <a:pathLst>
              <a:path w="1191505" h="1186510">
                <a:moveTo>
                  <a:pt x="0" y="0"/>
                </a:moveTo>
                <a:lnTo>
                  <a:pt x="1191505" y="0"/>
                </a:lnTo>
                <a:lnTo>
                  <a:pt x="1191505" y="1186510"/>
                </a:lnTo>
                <a:lnTo>
                  <a:pt x="0" y="1186510"/>
                </a:lnTo>
                <a:lnTo>
                  <a:pt x="0" y="0"/>
                </a:lnTo>
                <a:close/>
              </a:path>
            </a:pathLst>
          </a:custGeom>
          <a:noFill/>
          <a:ln w="12700" cap="flat" cmpd="sng">
            <a:noFill/>
            <a:bevel/>
          </a:ln>
        </p:spPr>
        <p:txBody>
          <a:bodyPr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相邻关系：两种类型共同点较多</a:t>
            </a:r>
            <a:endParaRPr kumimoji="0" lang="en-US" altLang="zh-CN"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相隔关系：两种类型共同点较少</a:t>
            </a:r>
            <a:endParaRPr kumimoji="0" lang="en-US" altLang="zh-CN"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相对关系：两种类型对立点多、共同点少</a:t>
            </a:r>
            <a:endParaRPr kumimoji="0" lang="en-US" altLang="zh-CN"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endParaRPr>
          </a:p>
        </p:txBody>
      </p:sp>
      <p:sp useBgFill="1">
        <p:nvSpPr>
          <p:cNvPr id="7" name="矩形 6"/>
          <p:cNvSpPr/>
          <p:nvPr/>
        </p:nvSpPr>
        <p:spPr>
          <a:xfrm>
            <a:off x="498951" y="851535"/>
            <a:ext cx="2722721" cy="59436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2.90478E-6 4.07407E-6 L 0.74925 4.07407E-6 " pathEditMode="relative" rAng="0" ptsTypes="AA">
                                      <p:cBhvr>
                                        <p:cTn id="11" dur="2000" fill="hold"/>
                                        <p:tgtEl>
                                          <p:spTgt spid="3"/>
                                        </p:tgtEl>
                                        <p:attrNameLst>
                                          <p:attrName>ppt_x</p:attrName>
                                          <p:attrName>ppt_y</p:attrName>
                                        </p:attrNameLst>
                                      </p:cBhvr>
                                      <p:rCtr x="37500" y="0"/>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500"/>
                                        <p:tgtEl>
                                          <p:spTgt spid="98"/>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9"/>
                                        </p:tgtEl>
                                        <p:attrNameLst>
                                          <p:attrName>style.visibility</p:attrName>
                                        </p:attrNameLst>
                                      </p:cBhvr>
                                      <p:to>
                                        <p:strVal val="visible"/>
                                      </p:to>
                                    </p:set>
                                    <p:animEffect transition="in" filter="fade">
                                      <p:cBhvr>
                                        <p:cTn id="19" dur="500"/>
                                        <p:tgtEl>
                                          <p:spTgt spid="99"/>
                                        </p:tgtEl>
                                      </p:cBhvr>
                                    </p:animEffect>
                                  </p:child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nodeType="clickEffect">
                                  <p:stCondLst>
                                    <p:cond delay="0"/>
                                  </p:stCondLst>
                                  <p:childTnLst>
                                    <p:animMotion origin="layout" path="M 4.39958E-6 -0.34769 L 4.39958E-6 -0.80811 " pathEditMode="relative" rAng="0" ptsTypes="AA">
                                      <p:cBhvr>
                                        <p:cTn id="23" dur="2000" fill="hold"/>
                                        <p:tgtEl>
                                          <p:spTgt spid="4"/>
                                        </p:tgtEl>
                                        <p:attrNameLst>
                                          <p:attrName>ppt_x</p:attrName>
                                          <p:attrName>ppt_y</p:attrName>
                                        </p:attrNameLst>
                                      </p:cBhvr>
                                      <p:rCtr x="0" y="-23000"/>
                                    </p:animMotion>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fade">
                                      <p:cBhvr>
                                        <p:cTn id="27" dur="500"/>
                                        <p:tgtEl>
                                          <p:spTgt spid="97"/>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fade">
                                      <p:cBhvr>
                                        <p:cTn id="3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ldLvl="0" animBg="1"/>
      <p:bldP spid="97" grpId="0" bldLvl="0" animBg="1"/>
      <p:bldP spid="98" grpId="0" bldLvl="0" animBg="1"/>
      <p:bldP spid="99" grpId="0" bldLvl="0" animBg="1"/>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95" name="Picture 23" descr="wg转盘">
            <a:hlinkClick r:id="rId1"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5260" y="1152208"/>
            <a:ext cx="3579999"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3241040" y="973455"/>
            <a:ext cx="38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en-US" altLang="zh-CN" sz="2800" b="1">
                <a:solidFill>
                  <a:srgbClr val="660066"/>
                </a:solidFill>
              </a:rPr>
              <a:t>R</a:t>
            </a:r>
            <a:endParaRPr kumimoji="0" lang="zh-CN" altLang="en-US" sz="2800" b="1">
              <a:solidFill>
                <a:srgbClr val="660066"/>
              </a:solidFill>
            </a:endParaRPr>
          </a:p>
        </p:txBody>
      </p:sp>
      <p:sp>
        <p:nvSpPr>
          <p:cNvPr id="11" name="TextBox 10"/>
          <p:cNvSpPr txBox="1">
            <a:spLocks noChangeArrowheads="1"/>
          </p:cNvSpPr>
          <p:nvPr/>
        </p:nvSpPr>
        <p:spPr bwMode="auto">
          <a:xfrm>
            <a:off x="5527040" y="4404043"/>
            <a:ext cx="381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en-US" altLang="zh-CN" sz="2800" b="1">
                <a:solidFill>
                  <a:srgbClr val="660066"/>
                </a:solidFill>
              </a:rPr>
              <a:t>S</a:t>
            </a:r>
            <a:endParaRPr kumimoji="0" lang="zh-CN" altLang="en-US" sz="2800" b="1">
              <a:solidFill>
                <a:srgbClr val="660066"/>
              </a:solidFill>
            </a:endParaRPr>
          </a:p>
        </p:txBody>
      </p:sp>
      <p:sp>
        <p:nvSpPr>
          <p:cNvPr id="12" name="TextBox 11"/>
          <p:cNvSpPr txBox="1">
            <a:spLocks noChangeArrowheads="1"/>
          </p:cNvSpPr>
          <p:nvPr/>
        </p:nvSpPr>
        <p:spPr bwMode="auto">
          <a:xfrm>
            <a:off x="6289040" y="2665730"/>
            <a:ext cx="38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en-US" altLang="zh-CN" sz="2800" b="1">
                <a:solidFill>
                  <a:srgbClr val="660066"/>
                </a:solidFill>
              </a:rPr>
              <a:t>A</a:t>
            </a:r>
            <a:endParaRPr kumimoji="0" lang="zh-CN" altLang="en-US" sz="2800" b="1">
              <a:solidFill>
                <a:srgbClr val="660066"/>
              </a:solidFill>
            </a:endParaRPr>
          </a:p>
        </p:txBody>
      </p:sp>
      <p:sp>
        <p:nvSpPr>
          <p:cNvPr id="13" name="TextBox 12"/>
          <p:cNvSpPr txBox="1">
            <a:spLocks noChangeArrowheads="1"/>
          </p:cNvSpPr>
          <p:nvPr/>
        </p:nvSpPr>
        <p:spPr bwMode="auto">
          <a:xfrm>
            <a:off x="5527040" y="989330"/>
            <a:ext cx="38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en-US" altLang="zh-CN" sz="2800" b="1">
                <a:solidFill>
                  <a:srgbClr val="660066"/>
                </a:solidFill>
              </a:rPr>
              <a:t>I</a:t>
            </a:r>
            <a:endParaRPr kumimoji="0" lang="zh-CN" altLang="en-US" sz="2800" b="1">
              <a:solidFill>
                <a:srgbClr val="660066"/>
              </a:solidFill>
            </a:endParaRPr>
          </a:p>
        </p:txBody>
      </p:sp>
      <p:sp>
        <p:nvSpPr>
          <p:cNvPr id="14" name="TextBox 13"/>
          <p:cNvSpPr txBox="1">
            <a:spLocks noChangeArrowheads="1"/>
          </p:cNvSpPr>
          <p:nvPr/>
        </p:nvSpPr>
        <p:spPr bwMode="auto">
          <a:xfrm>
            <a:off x="3012440" y="4351655"/>
            <a:ext cx="38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en-US" altLang="zh-CN" sz="2800" b="1">
                <a:solidFill>
                  <a:srgbClr val="660066"/>
                </a:solidFill>
              </a:rPr>
              <a:t>E</a:t>
            </a:r>
            <a:endParaRPr kumimoji="0" lang="zh-CN" altLang="en-US" sz="2800" b="1">
              <a:solidFill>
                <a:srgbClr val="660066"/>
              </a:solidFill>
            </a:endParaRPr>
          </a:p>
        </p:txBody>
      </p:sp>
      <p:sp>
        <p:nvSpPr>
          <p:cNvPr id="15" name="TextBox 14"/>
          <p:cNvSpPr txBox="1">
            <a:spLocks noChangeArrowheads="1"/>
          </p:cNvSpPr>
          <p:nvPr/>
        </p:nvSpPr>
        <p:spPr bwMode="auto">
          <a:xfrm>
            <a:off x="2326640" y="2513330"/>
            <a:ext cx="381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r>
              <a:rPr kumimoji="0" lang="en-US" altLang="zh-CN" sz="2800" b="1">
                <a:solidFill>
                  <a:srgbClr val="660066"/>
                </a:solidFill>
              </a:rPr>
              <a:t>C</a:t>
            </a:r>
            <a:endParaRPr kumimoji="0" lang="zh-CN" altLang="en-US" sz="2800" b="1">
              <a:solidFill>
                <a:srgbClr val="660066"/>
              </a:solidFill>
            </a:endParaRPr>
          </a:p>
        </p:txBody>
      </p:sp>
      <p:cxnSp>
        <p:nvCxnSpPr>
          <p:cNvPr id="16" name="直接箭头连接符 15"/>
          <p:cNvCxnSpPr/>
          <p:nvPr/>
        </p:nvCxnSpPr>
        <p:spPr>
          <a:xfrm flipV="1">
            <a:off x="1721485" y="2938145"/>
            <a:ext cx="5431790" cy="2540"/>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cxnSp>
        <p:nvCxnSpPr>
          <p:cNvPr id="17" name="直接箭头连接符 16"/>
          <p:cNvCxnSpPr/>
          <p:nvPr/>
        </p:nvCxnSpPr>
        <p:spPr>
          <a:xfrm>
            <a:off x="4506595" y="903605"/>
            <a:ext cx="0" cy="3990340"/>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sp>
        <p:nvSpPr>
          <p:cNvPr id="18" name="矩形 17"/>
          <p:cNvSpPr>
            <a:spLocks noChangeArrowheads="1"/>
          </p:cNvSpPr>
          <p:nvPr/>
        </p:nvSpPr>
        <p:spPr bwMode="auto">
          <a:xfrm>
            <a:off x="1259840" y="3122930"/>
            <a:ext cx="595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a:latin typeface="微软雅黑" panose="020B0503020204020204" pitchFamily="34" charset="-122"/>
                <a:ea typeface="微软雅黑" panose="020B0503020204020204" pitchFamily="34" charset="-122"/>
              </a:rPr>
              <a:t>资料</a:t>
            </a:r>
            <a:endParaRPr lang="zh-CN" altLang="en-US" sz="1600">
              <a:latin typeface="微软雅黑" panose="020B0503020204020204" pitchFamily="34" charset="-122"/>
              <a:ea typeface="微软雅黑" panose="020B0503020204020204" pitchFamily="34" charset="-122"/>
            </a:endParaRPr>
          </a:p>
        </p:txBody>
      </p:sp>
      <p:sp>
        <p:nvSpPr>
          <p:cNvPr id="19" name="矩形 18"/>
          <p:cNvSpPr>
            <a:spLocks noChangeArrowheads="1"/>
          </p:cNvSpPr>
          <p:nvPr/>
        </p:nvSpPr>
        <p:spPr bwMode="auto">
          <a:xfrm>
            <a:off x="7432040" y="2437130"/>
            <a:ext cx="595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a:latin typeface="微软雅黑" panose="020B0503020204020204" pitchFamily="34" charset="-122"/>
                <a:ea typeface="微软雅黑" panose="020B0503020204020204" pitchFamily="34" charset="-122"/>
              </a:rPr>
              <a:t>观点</a:t>
            </a:r>
            <a:endParaRPr lang="zh-CN" altLang="en-US" sz="1600">
              <a:latin typeface="微软雅黑" panose="020B0503020204020204" pitchFamily="34" charset="-122"/>
              <a:ea typeface="微软雅黑" panose="020B0503020204020204" pitchFamily="34" charset="-122"/>
            </a:endParaRPr>
          </a:p>
        </p:txBody>
      </p:sp>
      <p:sp>
        <p:nvSpPr>
          <p:cNvPr id="20" name="矩形 19"/>
          <p:cNvSpPr>
            <a:spLocks noChangeArrowheads="1"/>
          </p:cNvSpPr>
          <p:nvPr/>
        </p:nvSpPr>
        <p:spPr bwMode="auto">
          <a:xfrm>
            <a:off x="4377055" y="4709160"/>
            <a:ext cx="390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a:latin typeface="微软雅黑" panose="020B0503020204020204" pitchFamily="34" charset="-122"/>
                <a:ea typeface="微软雅黑" panose="020B0503020204020204" pitchFamily="34" charset="-122"/>
              </a:rPr>
              <a:t>人</a:t>
            </a:r>
            <a:endParaRPr lang="zh-CN" altLang="en-US" sz="1600">
              <a:latin typeface="微软雅黑" panose="020B0503020204020204" pitchFamily="34" charset="-122"/>
              <a:ea typeface="微软雅黑" panose="020B0503020204020204" pitchFamily="34" charset="-122"/>
            </a:endParaRPr>
          </a:p>
        </p:txBody>
      </p:sp>
      <p:sp>
        <p:nvSpPr>
          <p:cNvPr id="21" name="矩形 20"/>
          <p:cNvSpPr>
            <a:spLocks noChangeArrowheads="1"/>
          </p:cNvSpPr>
          <p:nvPr/>
        </p:nvSpPr>
        <p:spPr bwMode="auto">
          <a:xfrm>
            <a:off x="4565015" y="700405"/>
            <a:ext cx="390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a:latin typeface="微软雅黑" panose="020B0503020204020204" pitchFamily="34" charset="-122"/>
                <a:ea typeface="微软雅黑" panose="020B0503020204020204" pitchFamily="34" charset="-122"/>
              </a:rPr>
              <a:t>物</a:t>
            </a:r>
            <a:endParaRPr lang="zh-CN" altLang="en-US" sz="1600">
              <a:latin typeface="微软雅黑" panose="020B0503020204020204" pitchFamily="34" charset="-122"/>
              <a:ea typeface="微软雅黑" panose="020B0503020204020204" pitchFamily="34" charset="-122"/>
            </a:endParaRPr>
          </a:p>
        </p:txBody>
      </p:sp>
      <p:sp>
        <p:nvSpPr>
          <p:cNvPr id="26" name="六边形 25"/>
          <p:cNvSpPr>
            <a:spLocks noChangeAspect="1"/>
          </p:cNvSpPr>
          <p:nvPr/>
        </p:nvSpPr>
        <p:spPr>
          <a:xfrm>
            <a:off x="2762250" y="1497013"/>
            <a:ext cx="3505200" cy="302101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等腰三角形 4"/>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680354" y="221205"/>
            <a:ext cx="3130559"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工作世界地图</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useBgFill="1">
        <p:nvSpPr>
          <p:cNvPr id="7" name="矩形 6"/>
          <p:cNvSpPr/>
          <p:nvPr/>
        </p:nvSpPr>
        <p:spPr>
          <a:xfrm>
            <a:off x="498951" y="851535"/>
            <a:ext cx="2722721" cy="59436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3" name="TextBox 1"/>
          <p:cNvSpPr txBox="1"/>
          <p:nvPr/>
        </p:nvSpPr>
        <p:spPr>
          <a:xfrm>
            <a:off x="720229" y="840504"/>
            <a:ext cx="4069080" cy="460375"/>
          </a:xfrm>
          <a:prstGeom prst="rect">
            <a:avLst/>
          </a:prstGeom>
          <a:noFill/>
        </p:spPr>
        <p:txBody>
          <a:bodyPr wrap="none" rtlCol="0">
            <a:spAutoFit/>
          </a:bodyPr>
          <a:p>
            <a:r>
              <a:rPr lang="zh-CN" altLang="en-US" sz="2100" b="1" dirty="0">
                <a:latin typeface="微软雅黑" panose="020B0503020204020204" pitchFamily="34" charset="-122"/>
                <a:ea typeface="微软雅黑" panose="020B0503020204020204" pitchFamily="34" charset="-122"/>
              </a:rPr>
              <a:t>让我们共同绘制</a:t>
            </a:r>
            <a:r>
              <a:rPr lang="zh-CN" sz="2100" b="1" dirty="0">
                <a:latin typeface="微软雅黑" panose="020B0503020204020204" pitchFamily="34" charset="-122"/>
                <a:ea typeface="微软雅黑" panose="020B0503020204020204" pitchFamily="34" charset="-122"/>
              </a:rPr>
              <a:t>本专业</a:t>
            </a:r>
            <a:r>
              <a:rPr lang="zh-CN" altLang="en-US" sz="2400" b="1" dirty="0">
                <a:solidFill>
                  <a:schemeClr val="accent1"/>
                </a:solidFill>
                <a:latin typeface="微软雅黑" panose="020B0503020204020204" pitchFamily="34" charset="-122"/>
                <a:ea typeface="微软雅黑" panose="020B0503020204020204" pitchFamily="34" charset="-122"/>
              </a:rPr>
              <a:t>职业地图</a:t>
            </a:r>
            <a:endParaRPr lang="zh-CN" altLang="en-US" sz="2400" b="1" dirty="0">
              <a:solidFill>
                <a:schemeClr val="accent1"/>
              </a:solidFill>
              <a:latin typeface="微软雅黑" panose="020B0503020204020204" pitchFamily="34" charset="-122"/>
              <a:ea typeface="微软雅黑" panose="020B0503020204020204" pitchFamily="34" charset="-122"/>
            </a:endParaRPr>
          </a:p>
        </p:txBody>
      </p:sp>
      <p:sp>
        <p:nvSpPr>
          <p:cNvPr id="50" name="TextBox 119"/>
          <p:cNvSpPr txBox="1"/>
          <p:nvPr/>
        </p:nvSpPr>
        <p:spPr>
          <a:xfrm>
            <a:off x="828040" y="220345"/>
            <a:ext cx="5296535" cy="398780"/>
          </a:xfrm>
          <a:prstGeom prst="rect">
            <a:avLst/>
          </a:prstGeom>
          <a:noFill/>
        </p:spPr>
        <p:txBody>
          <a:bodyPr wrap="square" rtlCol="0">
            <a:spAutoFit/>
          </a:bodyPr>
          <a:p>
            <a:pPr defTabSz="685800"/>
            <a:r>
              <a:rPr sz="2000" b="1" dirty="0">
                <a:solidFill>
                  <a:schemeClr val="accent3"/>
                </a:solidFill>
                <a:latin typeface="微软雅黑" panose="020B0503020204020204" pitchFamily="34" charset="-122"/>
                <a:ea typeface="微软雅黑" panose="020B0503020204020204" pitchFamily="34" charset="-122"/>
                <a:cs typeface="+mn-ea"/>
                <a:sym typeface="+mn-lt"/>
              </a:rPr>
              <a:t>职业地图举例</a:t>
            </a:r>
            <a:endParaRPr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pic>
        <p:nvPicPr>
          <p:cNvPr id="10" name="图片 9"/>
          <p:cNvPicPr>
            <a:picLocks noChangeAspect="1"/>
          </p:cNvPicPr>
          <p:nvPr/>
        </p:nvPicPr>
        <p:blipFill>
          <a:blip r:embed="rId1"/>
          <a:stretch>
            <a:fillRect/>
          </a:stretch>
        </p:blipFill>
        <p:spPr>
          <a:xfrm>
            <a:off x="3707130" y="1445895"/>
            <a:ext cx="3167380" cy="2873375"/>
          </a:xfrm>
          <a:prstGeom prst="rect">
            <a:avLst/>
          </a:prstGeom>
        </p:spPr>
      </p:pic>
      <p:sp>
        <p:nvSpPr>
          <p:cNvPr id="11" name="文本框 10"/>
          <p:cNvSpPr txBox="1"/>
          <p:nvPr/>
        </p:nvSpPr>
        <p:spPr>
          <a:xfrm>
            <a:off x="1466850" y="1752600"/>
            <a:ext cx="2240280" cy="368300"/>
          </a:xfrm>
          <a:prstGeom prst="rect">
            <a:avLst/>
          </a:prstGeom>
          <a:noFill/>
        </p:spPr>
        <p:txBody>
          <a:bodyPr wrap="none" rtlCol="0" anchor="t">
            <a:spAutoFit/>
          </a:bodyPr>
          <a:p>
            <a:r>
              <a:rPr lang="zh-CN" altLang="en-US" b="1" dirty="0">
                <a:latin typeface="微软雅黑" panose="020B0503020204020204" pitchFamily="34" charset="-122"/>
                <a:ea typeface="微软雅黑" panose="020B0503020204020204" pitchFamily="34" charset="-122"/>
                <a:sym typeface="+mn-ea"/>
              </a:rPr>
              <a:t>示例：地球科学专业</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040" y="220345"/>
            <a:ext cx="5296535"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客观了解职业</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1652905" y="1358265"/>
            <a:ext cx="5838825" cy="829945"/>
          </a:xfrm>
          <a:prstGeom prst="rect">
            <a:avLst/>
          </a:prstGeom>
          <a:noFill/>
        </p:spPr>
        <p:txBody>
          <a:bodyPr wrap="square" rtlCol="0" anchor="t">
            <a:spAutoFit/>
          </a:bodyPr>
          <a:p>
            <a:pPr algn="ctr"/>
            <a:r>
              <a:rPr lang="zh-CN" altLang="en-US" sz="4800" b="1">
                <a:latin typeface="微软雅黑" panose="020B0503020204020204" pitchFamily="34" charset="-122"/>
                <a:ea typeface="微软雅黑" panose="020B0503020204020204" pitchFamily="34" charset="-122"/>
              </a:rPr>
              <a:t>猜猜这些是什么职业</a:t>
            </a:r>
            <a:endParaRPr lang="zh-CN" altLang="en-US" sz="4800" b="1">
              <a:latin typeface="微软雅黑" panose="020B0503020204020204" pitchFamily="34" charset="-122"/>
              <a:ea typeface="微软雅黑" panose="020B0503020204020204" pitchFamily="34" charset="-122"/>
            </a:endParaRPr>
          </a:p>
        </p:txBody>
      </p:sp>
      <p:sp>
        <p:nvSpPr>
          <p:cNvPr id="2" name="文本框 1"/>
          <p:cNvSpPr txBox="1"/>
          <p:nvPr/>
        </p:nvSpPr>
        <p:spPr>
          <a:xfrm>
            <a:off x="4023360" y="2373630"/>
            <a:ext cx="1097280" cy="1198880"/>
          </a:xfrm>
          <a:prstGeom prst="rect">
            <a:avLst/>
          </a:prstGeom>
          <a:noFill/>
        </p:spPr>
        <p:txBody>
          <a:bodyPr wrap="none" rtlCol="0" anchor="t">
            <a:spAutoFit/>
          </a:bodyPr>
          <a:p>
            <a:pPr algn="ctr"/>
            <a:r>
              <a:rPr lang="zh-CN" altLang="en-US" sz="7200" b="1">
                <a:solidFill>
                  <a:schemeClr val="accent1"/>
                </a:solidFill>
                <a:latin typeface="微软雅黑" panose="020B0503020204020204" pitchFamily="34" charset="-122"/>
                <a:ea typeface="微软雅黑" panose="020B0503020204020204" pitchFamily="34" charset="-122"/>
                <a:sym typeface="+mn-ea"/>
              </a:rPr>
              <a:t>？</a:t>
            </a:r>
            <a:endParaRPr lang="zh-CN" altLang="en-US" sz="7200" b="1">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040" y="220345"/>
            <a:ext cx="5296535"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客观了解职业</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4" name="文本框 3"/>
          <p:cNvSpPr txBox="1"/>
          <p:nvPr/>
        </p:nvSpPr>
        <p:spPr>
          <a:xfrm>
            <a:off x="1335405" y="981710"/>
            <a:ext cx="6311900" cy="1198880"/>
          </a:xfrm>
          <a:prstGeom prst="rect">
            <a:avLst/>
          </a:prstGeom>
          <a:noFill/>
        </p:spPr>
        <p:txBody>
          <a:bodyPr wrap="square" rtlCol="0" anchor="t">
            <a:spAutoFit/>
          </a:bodyPr>
          <a:p>
            <a:pPr>
              <a:lnSpc>
                <a:spcPct val="150000"/>
              </a:lnSpc>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、根据实际需要将运输、储存、装卸、搬运、包装、流通加工、信息处理进行科学的结合，用来拉动GDP，扩大市场范围和内需，调整产业结构的工作。</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2859405" y="2269490"/>
            <a:ext cx="2800985" cy="18675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040" y="220345"/>
            <a:ext cx="5296535"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客观了解职业</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4" name="文本框 3"/>
          <p:cNvSpPr txBox="1"/>
          <p:nvPr/>
        </p:nvSpPr>
        <p:spPr>
          <a:xfrm>
            <a:off x="1335405" y="981710"/>
            <a:ext cx="6311900" cy="1198880"/>
          </a:xfrm>
          <a:prstGeom prst="rect">
            <a:avLst/>
          </a:prstGeom>
          <a:noFill/>
        </p:spPr>
        <p:txBody>
          <a:bodyPr wrap="square" rtlCol="0" anchor="t">
            <a:spAutoFit/>
          </a:bodyPr>
          <a:p>
            <a:pPr>
              <a:lnSpc>
                <a:spcPct val="150000"/>
              </a:lnSpc>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、从事医疗健康产业，运作方式主要是整合医疗资源与健康受众之间的联系，从而实现价值转换。具体点，就是挑战现有医疗系统服务分配模式的基于线下社区的O2O健康服务。</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170555" y="2269490"/>
            <a:ext cx="2802890" cy="1868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040" y="220345"/>
            <a:ext cx="5296535"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客观了解职业</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4" name="文本框 3"/>
          <p:cNvSpPr txBox="1"/>
          <p:nvPr/>
        </p:nvSpPr>
        <p:spPr>
          <a:xfrm>
            <a:off x="1335405" y="981710"/>
            <a:ext cx="6311900" cy="460375"/>
          </a:xfrm>
          <a:prstGeom prst="rect">
            <a:avLst/>
          </a:prstGeom>
          <a:noFill/>
        </p:spPr>
        <p:txBody>
          <a:bodyPr wrap="square" rtlCol="0" anchor="t">
            <a:spAutoFit/>
          </a:bodyPr>
          <a:p>
            <a:pPr>
              <a:lnSpc>
                <a:spcPct val="150000"/>
              </a:lnSpc>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、基于线下社区的C2C资源再生服务者</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093085" y="1884045"/>
            <a:ext cx="2796540" cy="1870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040" y="220345"/>
            <a:ext cx="5296535"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客观了解职业</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1652905" y="1358265"/>
            <a:ext cx="5838825" cy="829945"/>
          </a:xfrm>
          <a:prstGeom prst="rect">
            <a:avLst/>
          </a:prstGeom>
          <a:noFill/>
        </p:spPr>
        <p:txBody>
          <a:bodyPr wrap="square" rtlCol="0" anchor="t">
            <a:spAutoFit/>
          </a:bodyPr>
          <a:p>
            <a:pPr algn="ctr"/>
            <a:r>
              <a:rPr lang="zh-CN" altLang="en-US" sz="4800" b="1">
                <a:latin typeface="微软雅黑" panose="020B0503020204020204" pitchFamily="34" charset="-122"/>
                <a:ea typeface="微软雅黑" panose="020B0503020204020204" pitchFamily="34" charset="-122"/>
              </a:rPr>
              <a:t>什么是职业的全称</a:t>
            </a:r>
            <a:endParaRPr lang="zh-CN" altLang="en-US" sz="4800" b="1">
              <a:latin typeface="微软雅黑" panose="020B0503020204020204" pitchFamily="34" charset="-122"/>
              <a:ea typeface="微软雅黑" panose="020B0503020204020204" pitchFamily="34" charset="-122"/>
            </a:endParaRPr>
          </a:p>
        </p:txBody>
      </p:sp>
      <p:sp>
        <p:nvSpPr>
          <p:cNvPr id="2" name="文本框 1"/>
          <p:cNvSpPr txBox="1"/>
          <p:nvPr/>
        </p:nvSpPr>
        <p:spPr>
          <a:xfrm>
            <a:off x="4023360" y="2373630"/>
            <a:ext cx="1097280" cy="1198880"/>
          </a:xfrm>
          <a:prstGeom prst="rect">
            <a:avLst/>
          </a:prstGeom>
          <a:noFill/>
        </p:spPr>
        <p:txBody>
          <a:bodyPr wrap="none" rtlCol="0" anchor="t">
            <a:spAutoFit/>
          </a:bodyPr>
          <a:p>
            <a:pPr algn="ctr"/>
            <a:r>
              <a:rPr lang="zh-CN" altLang="en-US" sz="7200" b="1">
                <a:solidFill>
                  <a:schemeClr val="accent1"/>
                </a:solidFill>
                <a:latin typeface="微软雅黑" panose="020B0503020204020204" pitchFamily="34" charset="-122"/>
                <a:ea typeface="微软雅黑" panose="020B0503020204020204" pitchFamily="34" charset="-122"/>
                <a:sym typeface="+mn-ea"/>
              </a:rPr>
              <a:t>？</a:t>
            </a:r>
            <a:endParaRPr lang="zh-CN" altLang="en-US" sz="7200" b="1">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1965" y="2245360"/>
            <a:ext cx="5089525" cy="583565"/>
          </a:xfrm>
          <a:prstGeom prst="rect">
            <a:avLst/>
          </a:prstGeom>
          <a:noFill/>
        </p:spPr>
        <p:txBody>
          <a:bodyPr wrap="none" rtlCol="0" anchor="t">
            <a:spAutoFit/>
          </a:bodyPr>
          <a:p>
            <a:r>
              <a:rPr lang="zh-CN" altLang="en-US" sz="3200" b="1">
                <a:solidFill>
                  <a:schemeClr val="tx1"/>
                </a:solidFill>
                <a:latin typeface="微软雅黑" panose="020B0503020204020204" pitchFamily="34" charset="-122"/>
                <a:ea typeface="微软雅黑" panose="020B0503020204020204" pitchFamily="34" charset="-122"/>
                <a:sym typeface="+mn-ea"/>
              </a:rPr>
              <a:t>职业 </a:t>
            </a:r>
            <a:r>
              <a:rPr lang="en-US" altLang="zh-CN" sz="3200" b="1">
                <a:solidFill>
                  <a:schemeClr val="accent1"/>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solidFill>
                  <a:schemeClr val="tx1"/>
                </a:solidFill>
                <a:latin typeface="微软雅黑" panose="020B0503020204020204" pitchFamily="34" charset="-122"/>
                <a:ea typeface="微软雅黑" panose="020B0503020204020204" pitchFamily="34" charset="-122"/>
                <a:sym typeface="+mn-ea"/>
              </a:rPr>
              <a:t>行业 </a:t>
            </a:r>
            <a:r>
              <a:rPr lang="en-US" altLang="zh-CN" sz="3200" b="1">
                <a:solidFill>
                  <a:schemeClr val="accent1">
                    <a:lumMod val="20000"/>
                    <a:lumOff val="80000"/>
                  </a:schemeClr>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solidFill>
                  <a:schemeClr val="bg1">
                    <a:lumMod val="85000"/>
                  </a:schemeClr>
                </a:solidFill>
                <a:latin typeface="微软雅黑" panose="020B0503020204020204" pitchFamily="34" charset="-122"/>
                <a:ea typeface="微软雅黑" panose="020B0503020204020204" pitchFamily="34" charset="-122"/>
                <a:sym typeface="+mn-ea"/>
              </a:rPr>
              <a:t>职位</a:t>
            </a:r>
            <a:r>
              <a:rPr lang="zh-CN" altLang="en-US" sz="3200" b="1">
                <a:solidFill>
                  <a:schemeClr val="tx1"/>
                </a:solidFill>
                <a:latin typeface="微软雅黑" panose="020B0503020204020204" pitchFamily="34" charset="-122"/>
                <a:ea typeface="微软雅黑" panose="020B0503020204020204" pitchFamily="34" charset="-122"/>
                <a:sym typeface="+mn-ea"/>
              </a:rPr>
              <a:t> </a:t>
            </a:r>
            <a:r>
              <a:rPr lang="en-US" altLang="zh-CN" sz="3200" b="1">
                <a:solidFill>
                  <a:schemeClr val="accent1">
                    <a:lumMod val="20000"/>
                    <a:lumOff val="80000"/>
                  </a:schemeClr>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solidFill>
                  <a:schemeClr val="bg1">
                    <a:lumMod val="85000"/>
                  </a:schemeClr>
                </a:solidFill>
                <a:latin typeface="微软雅黑" panose="020B0503020204020204" pitchFamily="34" charset="-122"/>
                <a:ea typeface="微软雅黑" panose="020B0503020204020204" pitchFamily="34" charset="-122"/>
                <a:sym typeface="+mn-ea"/>
              </a:rPr>
              <a:t>组织</a:t>
            </a:r>
            <a:endParaRPr lang="zh-CN" altLang="en-US" sz="3200" b="1">
              <a:solidFill>
                <a:schemeClr val="tx1"/>
              </a:solidFill>
              <a:latin typeface="微软雅黑" panose="020B0503020204020204" pitchFamily="34" charset="-122"/>
              <a:ea typeface="微软雅黑" panose="020B0503020204020204" pitchFamily="34" charset="-122"/>
              <a:sym typeface="+mn-ea"/>
            </a:endParaRPr>
          </a:p>
        </p:txBody>
      </p:sp>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用公式计算你的职业定位</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2750820" y="774700"/>
            <a:ext cx="2005965" cy="1060450"/>
          </a:xfrm>
          <a:prstGeom prst="rect">
            <a:avLst/>
          </a:prstGeom>
          <a:noFill/>
        </p:spPr>
        <p:txBody>
          <a:bodyPr wrap="square" rtlCol="0" anchor="t">
            <a:spAutoFit/>
          </a:bodyPr>
          <a:p>
            <a:pPr>
              <a:lnSpc>
                <a:spcPct val="150000"/>
              </a:lnSpc>
            </a:pPr>
            <a:r>
              <a:rPr lang="zh-CN" altLang="en-US" sz="1400" dirty="0">
                <a:solidFill>
                  <a:srgbClr val="0D0D0D"/>
                </a:solidFill>
                <a:latin typeface="微软雅黑" panose="020B0503020204020204" pitchFamily="34" charset="-122"/>
                <a:ea typeface="微软雅黑" panose="020B0503020204020204" pitchFamily="34" charset="-122"/>
                <a:sym typeface="+mn-ea"/>
              </a:rPr>
              <a:t>生产同类产品，相同工艺过程，提供同类劳动服务的经济活动类别</a:t>
            </a:r>
            <a:endParaRPr lang="zh-CN" altLang="en-US" sz="1400"/>
          </a:p>
        </p:txBody>
      </p:sp>
      <p:sp>
        <p:nvSpPr>
          <p:cNvPr id="4" name="矩形 3"/>
          <p:cNvSpPr/>
          <p:nvPr/>
        </p:nvSpPr>
        <p:spPr>
          <a:xfrm>
            <a:off x="2663825" y="797560"/>
            <a:ext cx="2092960" cy="1100455"/>
          </a:xfrm>
          <a:prstGeom prst="rect">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下箭头 4"/>
          <p:cNvSpPr/>
          <p:nvPr/>
        </p:nvSpPr>
        <p:spPr>
          <a:xfrm>
            <a:off x="3581400" y="1959610"/>
            <a:ext cx="257175"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2750185" y="3359150"/>
            <a:ext cx="2005965" cy="737235"/>
          </a:xfrm>
          <a:prstGeom prst="rect">
            <a:avLst/>
          </a:prstGeom>
          <a:noFill/>
        </p:spPr>
        <p:txBody>
          <a:bodyPr wrap="square" rtlCol="0" anchor="t">
            <a:spAutoFit/>
          </a:bodyPr>
          <a:p>
            <a:pPr>
              <a:lnSpc>
                <a:spcPct val="150000"/>
              </a:lnSpc>
            </a:pPr>
            <a:r>
              <a:rPr lang="zh-CN" altLang="en-US" sz="1400" dirty="0">
                <a:solidFill>
                  <a:srgbClr val="0D0D0D"/>
                </a:solidFill>
                <a:latin typeface="微软雅黑" panose="020B0503020204020204" pitchFamily="34" charset="-122"/>
                <a:ea typeface="微软雅黑" panose="020B0503020204020204" pitchFamily="34" charset="-122"/>
                <a:sym typeface="+mn-ea"/>
              </a:rPr>
              <a:t>行业的分类</a:t>
            </a:r>
            <a:endParaRPr lang="zh-CN" altLang="en-US" sz="1400" dirty="0">
              <a:solidFill>
                <a:srgbClr val="0D0D0D"/>
              </a:solidFill>
              <a:latin typeface="微软雅黑" panose="020B0503020204020204" pitchFamily="34" charset="-122"/>
              <a:ea typeface="微软雅黑" panose="020B0503020204020204" pitchFamily="34" charset="-122"/>
              <a:sym typeface="+mn-ea"/>
            </a:endParaRPr>
          </a:p>
          <a:p>
            <a:pPr>
              <a:lnSpc>
                <a:spcPct val="150000"/>
              </a:lnSpc>
            </a:pPr>
            <a:r>
              <a:rPr lang="zh-CN" altLang="en-US" sz="1400" dirty="0">
                <a:solidFill>
                  <a:srgbClr val="0D0D0D"/>
                </a:solidFill>
                <a:latin typeface="微软雅黑" panose="020B0503020204020204" pitchFamily="34" charset="-122"/>
                <a:ea typeface="微软雅黑" panose="020B0503020204020204" pitchFamily="34" charset="-122"/>
                <a:sym typeface="+mn-ea"/>
              </a:rPr>
              <a:t>行业的发展周期性</a:t>
            </a:r>
            <a:endParaRPr lang="zh-CN" altLang="en-US" sz="1400" dirty="0">
              <a:solidFill>
                <a:srgbClr val="0D0D0D"/>
              </a:solidFill>
              <a:latin typeface="微软雅黑" panose="020B0503020204020204" pitchFamily="34" charset="-122"/>
              <a:ea typeface="微软雅黑" panose="020B0503020204020204" pitchFamily="34" charset="-122"/>
              <a:sym typeface="+mn-ea"/>
            </a:endParaRPr>
          </a:p>
        </p:txBody>
      </p:sp>
      <p:sp>
        <p:nvSpPr>
          <p:cNvPr id="8" name="矩形 7"/>
          <p:cNvSpPr/>
          <p:nvPr/>
        </p:nvSpPr>
        <p:spPr>
          <a:xfrm>
            <a:off x="2663190" y="3210560"/>
            <a:ext cx="2092960" cy="1100455"/>
          </a:xfrm>
          <a:prstGeom prst="rect">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下箭头 8"/>
          <p:cNvSpPr/>
          <p:nvPr/>
        </p:nvSpPr>
        <p:spPr>
          <a:xfrm>
            <a:off x="3580765" y="2867660"/>
            <a:ext cx="257175"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文本框 86"/>
          <p:cNvSpPr txBox="1"/>
          <p:nvPr/>
        </p:nvSpPr>
        <p:spPr>
          <a:xfrm>
            <a:off x="1120496" y="1839780"/>
            <a:ext cx="2092604" cy="1523494"/>
          </a:xfrm>
          <a:prstGeom prst="rect">
            <a:avLst/>
          </a:prstGeom>
          <a:noFill/>
        </p:spPr>
        <p:txBody>
          <a:bodyPr wrap="square" rtlCol="0">
            <a:spAutoFit/>
          </a:bodyPr>
          <a:lstStyle/>
          <a:p>
            <a:pPr algn="ctr" defTabSz="685800">
              <a:defRPr/>
            </a:pPr>
            <a:r>
              <a:rPr lang="zh-CN" altLang="en-US" sz="7200" b="1" dirty="0">
                <a:solidFill>
                  <a:schemeClr val="accent1"/>
                </a:solidFill>
                <a:latin typeface="微软雅黑" panose="020B0503020204020204" pitchFamily="34" charset="-122"/>
                <a:ea typeface="微软雅黑" panose="020B0503020204020204" pitchFamily="34" charset="-122"/>
                <a:cs typeface="+mn-ea"/>
                <a:sym typeface="+mn-lt"/>
              </a:rPr>
              <a:t>目录</a:t>
            </a:r>
            <a:endParaRPr lang="en-US" altLang="zh-CN" sz="7200" b="1" dirty="0">
              <a:solidFill>
                <a:schemeClr val="accent1"/>
              </a:solidFill>
              <a:latin typeface="微软雅黑" panose="020B0503020204020204" pitchFamily="34" charset="-122"/>
              <a:ea typeface="微软雅黑" panose="020B0503020204020204" pitchFamily="34" charset="-122"/>
              <a:cs typeface="+mn-ea"/>
              <a:sym typeface="+mn-lt"/>
            </a:endParaRPr>
          </a:p>
          <a:p>
            <a:pPr algn="ctr" defTabSz="685800">
              <a:defRPr/>
            </a:pPr>
            <a:r>
              <a:rPr lang="en-US" altLang="zh-CN" sz="21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CONENTS</a:t>
            </a:r>
            <a:endParaRPr lang="zh-CN" altLang="en-US" sz="21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cxnSp>
        <p:nvCxnSpPr>
          <p:cNvPr id="88" name="直接连接符 87"/>
          <p:cNvCxnSpPr/>
          <p:nvPr/>
        </p:nvCxnSpPr>
        <p:spPr>
          <a:xfrm>
            <a:off x="3728085" y="1577072"/>
            <a:ext cx="0" cy="2005965"/>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90" name="TextBox 119"/>
          <p:cNvSpPr txBox="1"/>
          <p:nvPr/>
        </p:nvSpPr>
        <p:spPr>
          <a:xfrm>
            <a:off x="4456430" y="1360805"/>
            <a:ext cx="3130550" cy="398780"/>
          </a:xfrm>
          <a:prstGeom prst="rect">
            <a:avLst/>
          </a:prstGeom>
          <a:noFill/>
        </p:spPr>
        <p:txBody>
          <a:bodyPr wrap="square" rtlCol="0">
            <a:spAutoFit/>
          </a:bodyPr>
          <a:lstStyle/>
          <a:p>
            <a:pPr defTabSz="685800"/>
            <a:r>
              <a:rPr lang="en-US" sz="2000" b="1" dirty="0">
                <a:solidFill>
                  <a:schemeClr val="accent3"/>
                </a:solidFill>
                <a:latin typeface="微软雅黑" panose="020B0503020204020204" pitchFamily="34" charset="-122"/>
                <a:ea typeface="微软雅黑" panose="020B0503020204020204" pitchFamily="34" charset="-122"/>
                <a:cs typeface="+mn-ea"/>
                <a:sym typeface="+mn-lt"/>
              </a:rPr>
              <a:t>01</a:t>
            </a:r>
            <a:r>
              <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rPr>
              <a:t>、职业定位模型</a:t>
            </a:r>
            <a:endPar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93" name="TextBox 119"/>
          <p:cNvSpPr txBox="1"/>
          <p:nvPr/>
        </p:nvSpPr>
        <p:spPr>
          <a:xfrm>
            <a:off x="4456430" y="2023110"/>
            <a:ext cx="3130550" cy="706755"/>
          </a:xfrm>
          <a:prstGeom prst="rect">
            <a:avLst/>
          </a:prstGeom>
          <a:noFill/>
        </p:spPr>
        <p:txBody>
          <a:bodyPr wrap="square" rtlCol="0">
            <a:spAutoFit/>
          </a:bodyPr>
          <a:lstStyle/>
          <a:p>
            <a:pPr defTabSz="685800"/>
            <a:r>
              <a:rPr lang="en-US" sz="2000" b="1" dirty="0">
                <a:solidFill>
                  <a:schemeClr val="accent3"/>
                </a:solidFill>
                <a:latin typeface="微软雅黑" panose="020B0503020204020204" pitchFamily="34" charset="-122"/>
                <a:ea typeface="微软雅黑" panose="020B0503020204020204" pitchFamily="34" charset="-122"/>
                <a:cs typeface="+mn-ea"/>
                <a:sym typeface="+mn-lt"/>
              </a:rPr>
              <a:t>02</a:t>
            </a:r>
            <a:r>
              <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rPr>
              <a:t>、寻找职业机遇</a:t>
            </a:r>
            <a:endPar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endParaRPr>
          </a:p>
          <a:p>
            <a:pPr defTabSz="685800"/>
            <a:endPar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96" name="TextBox 119"/>
          <p:cNvSpPr txBox="1"/>
          <p:nvPr/>
        </p:nvSpPr>
        <p:spPr>
          <a:xfrm>
            <a:off x="4456430" y="2685415"/>
            <a:ext cx="3130550" cy="398780"/>
          </a:xfrm>
          <a:prstGeom prst="rect">
            <a:avLst/>
          </a:prstGeom>
          <a:noFill/>
        </p:spPr>
        <p:txBody>
          <a:bodyPr wrap="square" rtlCol="0">
            <a:spAutoFit/>
          </a:bodyPr>
          <a:lstStyle/>
          <a:p>
            <a:pPr defTabSz="685800"/>
            <a:r>
              <a:rPr lang="en-US" sz="2000" b="1" dirty="0">
                <a:solidFill>
                  <a:schemeClr val="accent3"/>
                </a:solidFill>
                <a:latin typeface="微软雅黑" panose="020B0503020204020204" pitchFamily="34" charset="-122"/>
                <a:ea typeface="微软雅黑" panose="020B0503020204020204" pitchFamily="34" charset="-122"/>
                <a:cs typeface="+mn-ea"/>
                <a:sym typeface="+mn-lt"/>
              </a:rPr>
              <a:t>03</a:t>
            </a:r>
            <a:r>
              <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rPr>
              <a:t>、梳理个体能力</a:t>
            </a:r>
            <a:endPar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3" name="TextBox 119"/>
          <p:cNvSpPr txBox="1"/>
          <p:nvPr/>
        </p:nvSpPr>
        <p:spPr>
          <a:xfrm>
            <a:off x="4456430" y="3283585"/>
            <a:ext cx="3130550" cy="398780"/>
          </a:xfrm>
          <a:prstGeom prst="rect">
            <a:avLst/>
          </a:prstGeom>
          <a:noFill/>
        </p:spPr>
        <p:txBody>
          <a:bodyPr wrap="square" rtlCol="0">
            <a:spAutoFit/>
          </a:bodyPr>
          <a:p>
            <a:pPr defTabSz="685800"/>
            <a:r>
              <a:rPr lang="en-US" sz="2000" b="1" dirty="0">
                <a:solidFill>
                  <a:schemeClr val="accent3"/>
                </a:solidFill>
                <a:latin typeface="微软雅黑" panose="020B0503020204020204" pitchFamily="34" charset="-122"/>
                <a:ea typeface="微软雅黑" panose="020B0503020204020204" pitchFamily="34" charset="-122"/>
                <a:cs typeface="+mn-ea"/>
                <a:sym typeface="+mn-lt"/>
              </a:rPr>
              <a:t>04</a:t>
            </a:r>
            <a:r>
              <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rPr>
              <a:t>、确定内在标准</a:t>
            </a:r>
            <a:endPar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行业周期性</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graphicFrame>
        <p:nvGraphicFramePr>
          <p:cNvPr id="3" name="表格 2"/>
          <p:cNvGraphicFramePr/>
          <p:nvPr>
            <p:custDataLst>
              <p:tags r:id="rId1"/>
            </p:custDataLst>
          </p:nvPr>
        </p:nvGraphicFramePr>
        <p:xfrm>
          <a:off x="1249680" y="810260"/>
          <a:ext cx="6616700" cy="3570605"/>
        </p:xfrm>
        <a:graphic>
          <a:graphicData uri="http://schemas.openxmlformats.org/drawingml/2006/table">
            <a:tbl>
              <a:tblPr firstRow="1" bandRow="1">
                <a:tableStyleId>{5C22544A-7EE6-4342-B048-85BDC9FD1C3A}</a:tableStyleId>
              </a:tblPr>
              <a:tblGrid>
                <a:gridCol w="1323340"/>
                <a:gridCol w="1323340"/>
                <a:gridCol w="1323340"/>
                <a:gridCol w="1323340"/>
                <a:gridCol w="1323340"/>
              </a:tblGrid>
              <a:tr h="525780">
                <a:tc>
                  <a:txBody>
                    <a:bodyPr/>
                    <a:p>
                      <a:pPr algn="ctr">
                        <a:buClrTx/>
                        <a:buSzTx/>
                        <a:buFontTx/>
                        <a:buNone/>
                      </a:pPr>
                      <a:r>
                        <a:rPr lang="zh-CN" altLang="en-US">
                          <a:solidFill>
                            <a:schemeClr val="tx1"/>
                          </a:solidFill>
                          <a:latin typeface="微软雅黑" panose="020B0503020204020204" pitchFamily="34" charset="-122"/>
                          <a:ea typeface="微软雅黑" panose="020B0503020204020204" pitchFamily="34" charset="-122"/>
                        </a:rPr>
                        <a:t>曙光</a:t>
                      </a:r>
                      <a:endParaRPr lang="zh-CN" altLang="en-US">
                        <a:solidFill>
                          <a:schemeClr val="tx1"/>
                        </a:solidFill>
                        <a:latin typeface="微软雅黑" panose="020B0503020204020204" pitchFamily="34" charset="-122"/>
                        <a:ea typeface="微软雅黑" panose="020B0503020204020204" pitchFamily="34" charset="-122"/>
                      </a:endParaRPr>
                    </a:p>
                  </a:txBody>
                  <a:tcPr>
                    <a:solidFill>
                      <a:schemeClr val="accent1">
                        <a:lumMod val="20000"/>
                        <a:lumOff val="80000"/>
                      </a:schemeClr>
                    </a:solidFill>
                  </a:tcPr>
                </a:tc>
                <a:tc>
                  <a:txBody>
                    <a:bodyPr/>
                    <a:p>
                      <a:pPr algn="ctr">
                        <a:buClrTx/>
                        <a:buSzTx/>
                        <a:buFontTx/>
                        <a:buNone/>
                      </a:pPr>
                      <a:r>
                        <a:rPr lang="zh-CN" altLang="en-US">
                          <a:solidFill>
                            <a:schemeClr val="tx1"/>
                          </a:solidFill>
                          <a:latin typeface="微软雅黑" panose="020B0503020204020204" pitchFamily="34" charset="-122"/>
                          <a:ea typeface="微软雅黑" panose="020B0503020204020204" pitchFamily="34" charset="-122"/>
                        </a:rPr>
                        <a:t>朝阳前期</a:t>
                      </a:r>
                      <a:endParaRPr lang="zh-CN" altLang="en-US">
                        <a:solidFill>
                          <a:schemeClr val="tx1"/>
                        </a:solidFill>
                        <a:latin typeface="微软雅黑" panose="020B0503020204020204" pitchFamily="34" charset="-122"/>
                        <a:ea typeface="微软雅黑" panose="020B0503020204020204" pitchFamily="34" charset="-122"/>
                      </a:endParaRPr>
                    </a:p>
                  </a:txBody>
                  <a:tcPr>
                    <a:solidFill>
                      <a:schemeClr val="accent1">
                        <a:lumMod val="40000"/>
                        <a:lumOff val="60000"/>
                      </a:schemeClr>
                    </a:solidFill>
                  </a:tcPr>
                </a:tc>
                <a:tc>
                  <a:txBody>
                    <a:bodyPr/>
                    <a:p>
                      <a:pPr algn="ctr">
                        <a:buClrTx/>
                        <a:buSzTx/>
                        <a:buFontTx/>
                        <a:buNone/>
                      </a:pPr>
                      <a:r>
                        <a:rPr lang="zh-CN" altLang="en-US">
                          <a:solidFill>
                            <a:schemeClr val="tx1"/>
                          </a:solidFill>
                          <a:latin typeface="微软雅黑" panose="020B0503020204020204" pitchFamily="34" charset="-122"/>
                          <a:ea typeface="微软雅黑" panose="020B0503020204020204" pitchFamily="34" charset="-122"/>
                        </a:rPr>
                        <a:t>朝阳后期</a:t>
                      </a:r>
                      <a:endParaRPr lang="zh-CN" altLang="en-US">
                        <a:solidFill>
                          <a:schemeClr val="tx1"/>
                        </a:solidFill>
                        <a:latin typeface="微软雅黑" panose="020B0503020204020204" pitchFamily="34" charset="-122"/>
                        <a:ea typeface="微软雅黑" panose="020B0503020204020204" pitchFamily="34" charset="-122"/>
                      </a:endParaRPr>
                    </a:p>
                  </a:txBody>
                  <a:tcPr>
                    <a:solidFill>
                      <a:schemeClr val="accent1">
                        <a:lumMod val="60000"/>
                        <a:lumOff val="40000"/>
                      </a:schemeClr>
                    </a:solidFill>
                  </a:tcPr>
                </a:tc>
                <a:tc>
                  <a:txBody>
                    <a:bodyPr/>
                    <a:p>
                      <a:pPr algn="ctr">
                        <a:buClrTx/>
                        <a:buSzTx/>
                        <a:buFontTx/>
                        <a:buNone/>
                      </a:pPr>
                      <a:r>
                        <a:rPr lang="zh-CN" altLang="en-US">
                          <a:solidFill>
                            <a:schemeClr val="tx1"/>
                          </a:solidFill>
                          <a:latin typeface="微软雅黑" panose="020B0503020204020204" pitchFamily="34" charset="-122"/>
                          <a:ea typeface="微软雅黑" panose="020B0503020204020204" pitchFamily="34" charset="-122"/>
                        </a:rPr>
                        <a:t>成熟</a:t>
                      </a:r>
                      <a:endParaRPr lang="zh-CN" altLang="en-US">
                        <a:solidFill>
                          <a:schemeClr val="tx1"/>
                        </a:solidFill>
                        <a:latin typeface="微软雅黑" panose="020B0503020204020204" pitchFamily="34" charset="-122"/>
                        <a:ea typeface="微软雅黑" panose="020B0503020204020204" pitchFamily="34" charset="-122"/>
                      </a:endParaRPr>
                    </a:p>
                  </a:txBody>
                  <a:tcPr/>
                </a:tc>
                <a:tc>
                  <a:txBody>
                    <a:bodyPr/>
                    <a:p>
                      <a:pPr algn="ctr">
                        <a:buClrTx/>
                        <a:buSzTx/>
                        <a:buFontTx/>
                        <a:buNone/>
                      </a:pPr>
                      <a:r>
                        <a:rPr lang="zh-CN" altLang="en-US">
                          <a:solidFill>
                            <a:schemeClr val="tx1"/>
                          </a:solidFill>
                          <a:latin typeface="微软雅黑" panose="020B0503020204020204" pitchFamily="34" charset="-122"/>
                          <a:ea typeface="微软雅黑" panose="020B0503020204020204" pitchFamily="34" charset="-122"/>
                        </a:rPr>
                        <a:t>夕阳</a:t>
                      </a:r>
                      <a:endParaRPr lang="zh-CN" altLang="en-US">
                        <a:solidFill>
                          <a:schemeClr val="tx1"/>
                        </a:solidFill>
                        <a:latin typeface="微软雅黑" panose="020B0503020204020204" pitchFamily="34" charset="-122"/>
                        <a:ea typeface="微软雅黑" panose="020B0503020204020204" pitchFamily="34" charset="-122"/>
                      </a:endParaRPr>
                    </a:p>
                  </a:txBody>
                  <a:tcPr>
                    <a:solidFill>
                      <a:schemeClr val="accent1">
                        <a:lumMod val="75000"/>
                      </a:schemeClr>
                    </a:solidFill>
                  </a:tcPr>
                </a:tc>
              </a:tr>
              <a:tr h="2002790">
                <a:tc>
                  <a:txBody>
                    <a:bodyPr/>
                    <a:p>
                      <a:pPr>
                        <a:buNone/>
                      </a:pPr>
                      <a:endParaRPr lang="zh-CN" altLang="en-US"/>
                    </a:p>
                  </a:txBody>
                  <a:tcPr>
                    <a:solidFill>
                      <a:schemeClr val="accent1">
                        <a:lumMod val="20000"/>
                        <a:lumOff val="80000"/>
                      </a:schemeClr>
                    </a:solidFill>
                  </a:tcPr>
                </a:tc>
                <a:tc>
                  <a:txBody>
                    <a:bodyPr/>
                    <a:p>
                      <a:pPr>
                        <a:buNone/>
                      </a:pPr>
                      <a:endParaRPr lang="zh-CN" altLang="en-US"/>
                    </a:p>
                  </a:txBody>
                  <a:tcPr>
                    <a:solidFill>
                      <a:schemeClr val="accent1">
                        <a:lumMod val="40000"/>
                        <a:lumOff val="60000"/>
                      </a:schemeClr>
                    </a:solidFill>
                  </a:tcPr>
                </a:tc>
                <a:tc>
                  <a:txBody>
                    <a:bodyPr/>
                    <a:p>
                      <a:pPr>
                        <a:buNone/>
                      </a:pPr>
                      <a:endParaRPr lang="zh-CN" altLang="en-US"/>
                    </a:p>
                  </a:txBody>
                  <a:tcPr>
                    <a:solidFill>
                      <a:schemeClr val="accent1">
                        <a:lumMod val="60000"/>
                        <a:lumOff val="40000"/>
                      </a:schemeClr>
                    </a:solidFill>
                  </a:tcPr>
                </a:tc>
                <a:tc>
                  <a:txBody>
                    <a:bodyPr/>
                    <a:p>
                      <a:pPr>
                        <a:buNone/>
                      </a:pPr>
                      <a:endParaRPr lang="zh-CN" altLang="en-US"/>
                    </a:p>
                  </a:txBody>
                  <a:tcPr>
                    <a:solidFill>
                      <a:schemeClr val="accent1"/>
                    </a:solidFill>
                  </a:tcPr>
                </a:tc>
                <a:tc>
                  <a:txBody>
                    <a:bodyPr/>
                    <a:p>
                      <a:pPr>
                        <a:buNone/>
                      </a:pPr>
                      <a:endParaRPr lang="zh-CN" altLang="en-US"/>
                    </a:p>
                  </a:txBody>
                  <a:tcPr>
                    <a:solidFill>
                      <a:schemeClr val="accent1">
                        <a:lumMod val="75000"/>
                      </a:schemeClr>
                    </a:solidFill>
                  </a:tcPr>
                </a:tc>
              </a:tr>
              <a:tr h="1042035">
                <a:tc>
                  <a:txBody>
                    <a:bodyPr/>
                    <a:p>
                      <a:pPr>
                        <a:buNone/>
                      </a:pPr>
                      <a:r>
                        <a:rPr lang="zh-CN" altLang="en-US" b="1">
                          <a:latin typeface="微软雅黑" panose="020B0503020204020204" pitchFamily="34" charset="-122"/>
                          <a:ea typeface="微软雅黑" panose="020B0503020204020204" pitchFamily="34" charset="-122"/>
                        </a:rPr>
                        <a:t>完成基建</a:t>
                      </a:r>
                      <a:endParaRPr lang="zh-CN" altLang="en-US" b="1">
                        <a:latin typeface="微软雅黑" panose="020B0503020204020204" pitchFamily="34" charset="-122"/>
                        <a:ea typeface="微软雅黑" panose="020B0503020204020204" pitchFamily="34" charset="-122"/>
                      </a:endParaRPr>
                    </a:p>
                    <a:p>
                      <a:pPr>
                        <a:buNone/>
                      </a:pPr>
                      <a:r>
                        <a:rPr lang="zh-CN" altLang="en-US" sz="1350" b="1">
                          <a:latin typeface="微软雅黑" panose="020B0503020204020204" pitchFamily="34" charset="-122"/>
                          <a:ea typeface="微软雅黑" panose="020B0503020204020204" pitchFamily="34" charset="-122"/>
                          <a:sym typeface="+mn-ea"/>
                        </a:rPr>
                        <a:t>风险大收益小</a:t>
                      </a:r>
                      <a:endParaRPr lang="zh-CN" altLang="en-US" sz="1350" b="1">
                        <a:latin typeface="微软雅黑" panose="020B0503020204020204" pitchFamily="34" charset="-122"/>
                        <a:ea typeface="微软雅黑" panose="020B0503020204020204" pitchFamily="34" charset="-122"/>
                      </a:endParaRPr>
                    </a:p>
                    <a:p>
                      <a:pPr>
                        <a:buNone/>
                      </a:pPr>
                      <a:r>
                        <a:rPr lang="zh-CN" altLang="en-US" sz="1350" b="1">
                          <a:latin typeface="微软雅黑" panose="020B0503020204020204" pitchFamily="34" charset="-122"/>
                          <a:ea typeface="微软雅黑" panose="020B0503020204020204" pitchFamily="34" charset="-122"/>
                          <a:sym typeface="+mn-ea"/>
                        </a:rPr>
                        <a:t>科研人员</a:t>
                      </a:r>
                      <a:endParaRPr lang="zh-CN" altLang="en-US" b="1">
                        <a:latin typeface="微软雅黑" panose="020B0503020204020204" pitchFamily="34" charset="-122"/>
                        <a:ea typeface="微软雅黑" panose="020B0503020204020204" pitchFamily="34" charset="-122"/>
                      </a:endParaRPr>
                    </a:p>
                  </a:txBody>
                  <a:tcPr>
                    <a:solidFill>
                      <a:schemeClr val="accent1">
                        <a:lumMod val="20000"/>
                        <a:lumOff val="80000"/>
                      </a:schemeClr>
                    </a:solidFill>
                  </a:tcPr>
                </a:tc>
                <a:tc>
                  <a:txBody>
                    <a:bodyPr/>
                    <a:p>
                      <a:pPr>
                        <a:buNone/>
                      </a:pPr>
                      <a:r>
                        <a:rPr lang="zh-CN" altLang="en-US" b="1">
                          <a:latin typeface="微软雅黑" panose="020B0503020204020204" pitchFamily="34" charset="-122"/>
                          <a:ea typeface="微软雅黑" panose="020B0503020204020204" pitchFamily="34" charset="-122"/>
                        </a:rPr>
                        <a:t>迅速增长</a:t>
                      </a:r>
                      <a:endParaRPr lang="zh-CN" altLang="en-US" b="1">
                        <a:latin typeface="微软雅黑" panose="020B0503020204020204" pitchFamily="34" charset="-122"/>
                        <a:ea typeface="微软雅黑" panose="020B0503020204020204" pitchFamily="34" charset="-122"/>
                      </a:endParaRPr>
                    </a:p>
                    <a:p>
                      <a:pPr>
                        <a:buNone/>
                      </a:pPr>
                      <a:r>
                        <a:rPr lang="zh-CN" altLang="en-US" sz="1350" b="1">
                          <a:latin typeface="微软雅黑" panose="020B0503020204020204" pitchFamily="34" charset="-122"/>
                          <a:ea typeface="微软雅黑" panose="020B0503020204020204" pitchFamily="34" charset="-122"/>
                          <a:sym typeface="+mn-ea"/>
                        </a:rPr>
                        <a:t>风险大收益大</a:t>
                      </a:r>
                      <a:endParaRPr lang="zh-CN" altLang="en-US" sz="1350" b="1">
                        <a:latin typeface="微软雅黑" panose="020B0503020204020204" pitchFamily="34" charset="-122"/>
                        <a:ea typeface="微软雅黑" panose="020B0503020204020204" pitchFamily="34" charset="-122"/>
                      </a:endParaRPr>
                    </a:p>
                    <a:p>
                      <a:pPr>
                        <a:buNone/>
                      </a:pPr>
                      <a:r>
                        <a:rPr lang="zh-CN" altLang="en-US" sz="1350" b="1">
                          <a:latin typeface="微软雅黑" panose="020B0503020204020204" pitchFamily="34" charset="-122"/>
                          <a:ea typeface="微软雅黑" panose="020B0503020204020204" pitchFamily="34" charset="-122"/>
                          <a:sym typeface="+mn-ea"/>
                        </a:rPr>
                        <a:t>产品、资本</a:t>
                      </a:r>
                      <a:endParaRPr lang="zh-CN" altLang="en-US" b="1">
                        <a:latin typeface="微软雅黑" panose="020B0503020204020204" pitchFamily="34" charset="-122"/>
                        <a:ea typeface="微软雅黑" panose="020B0503020204020204" pitchFamily="34" charset="-122"/>
                      </a:endParaRPr>
                    </a:p>
                  </a:txBody>
                  <a:tcPr>
                    <a:solidFill>
                      <a:schemeClr val="accent1">
                        <a:lumMod val="40000"/>
                        <a:lumOff val="60000"/>
                      </a:schemeClr>
                    </a:solidFill>
                  </a:tcPr>
                </a:tc>
                <a:tc>
                  <a:txBody>
                    <a:bodyPr/>
                    <a:p>
                      <a:pPr>
                        <a:buNone/>
                      </a:pPr>
                      <a:r>
                        <a:rPr lang="zh-CN" altLang="en-US" sz="1350" b="1">
                          <a:latin typeface="微软雅黑" panose="020B0503020204020204" pitchFamily="34" charset="-122"/>
                          <a:ea typeface="微软雅黑" panose="020B0503020204020204" pitchFamily="34" charset="-122"/>
                          <a:sym typeface="+mn-ea"/>
                        </a:rPr>
                        <a:t>竞争激烈</a:t>
                      </a:r>
                      <a:endParaRPr lang="zh-CN" altLang="en-US" sz="1350" b="1">
                        <a:latin typeface="微软雅黑" panose="020B0503020204020204" pitchFamily="34" charset="-122"/>
                        <a:ea typeface="微软雅黑" panose="020B0503020204020204" pitchFamily="34" charset="-122"/>
                      </a:endParaRPr>
                    </a:p>
                    <a:p>
                      <a:pPr>
                        <a:buNone/>
                      </a:pPr>
                      <a:r>
                        <a:rPr lang="zh-CN" altLang="en-US" sz="1350" b="1">
                          <a:latin typeface="微软雅黑" panose="020B0503020204020204" pitchFamily="34" charset="-122"/>
                          <a:ea typeface="微软雅黑" panose="020B0503020204020204" pitchFamily="34" charset="-122"/>
                          <a:sym typeface="+mn-ea"/>
                        </a:rPr>
                        <a:t>风险利润稳定</a:t>
                      </a:r>
                      <a:endParaRPr lang="zh-CN" altLang="en-US" sz="1350" b="1">
                        <a:latin typeface="微软雅黑" panose="020B0503020204020204" pitchFamily="34" charset="-122"/>
                        <a:ea typeface="微软雅黑" panose="020B0503020204020204" pitchFamily="34" charset="-122"/>
                      </a:endParaRPr>
                    </a:p>
                    <a:p>
                      <a:pPr>
                        <a:buNone/>
                      </a:pPr>
                      <a:r>
                        <a:rPr lang="zh-CN" altLang="en-US" sz="1350" b="1">
                          <a:latin typeface="微软雅黑" panose="020B0503020204020204" pitchFamily="34" charset="-122"/>
                          <a:ea typeface="微软雅黑" panose="020B0503020204020204" pitchFamily="34" charset="-122"/>
                          <a:sym typeface="+mn-ea"/>
                        </a:rPr>
                        <a:t>营销、运营</a:t>
                      </a:r>
                      <a:endParaRPr lang="zh-CN" altLang="en-US" b="1">
                        <a:latin typeface="微软雅黑" panose="020B0503020204020204" pitchFamily="34" charset="-122"/>
                        <a:ea typeface="微软雅黑" panose="020B0503020204020204" pitchFamily="34" charset="-122"/>
                      </a:endParaRPr>
                    </a:p>
                  </a:txBody>
                  <a:tcPr>
                    <a:solidFill>
                      <a:schemeClr val="accent1">
                        <a:lumMod val="60000"/>
                        <a:lumOff val="40000"/>
                      </a:schemeClr>
                    </a:solidFill>
                  </a:tcPr>
                </a:tc>
                <a:tc>
                  <a:txBody>
                    <a:bodyPr/>
                    <a:p>
                      <a:pPr>
                        <a:buNone/>
                      </a:pPr>
                      <a:r>
                        <a:rPr lang="zh-CN" altLang="en-US" sz="1350" b="1">
                          <a:latin typeface="微软雅黑" panose="020B0503020204020204" pitchFamily="34" charset="-122"/>
                          <a:ea typeface="微软雅黑" panose="020B0503020204020204" pitchFamily="34" charset="-122"/>
                          <a:sym typeface="+mn-ea"/>
                        </a:rPr>
                        <a:t>巨头出现</a:t>
                      </a:r>
                      <a:endParaRPr lang="zh-CN" altLang="en-US" sz="1350" b="1">
                        <a:latin typeface="微软雅黑" panose="020B0503020204020204" pitchFamily="34" charset="-122"/>
                        <a:ea typeface="微软雅黑" panose="020B0503020204020204" pitchFamily="34" charset="-122"/>
                      </a:endParaRPr>
                    </a:p>
                    <a:p>
                      <a:pPr>
                        <a:buNone/>
                      </a:pPr>
                      <a:r>
                        <a:rPr lang="zh-CN" altLang="en-US" sz="1350" b="1">
                          <a:latin typeface="微软雅黑" panose="020B0503020204020204" pitchFamily="34" charset="-122"/>
                          <a:ea typeface="微软雅黑" panose="020B0503020204020204" pitchFamily="34" charset="-122"/>
                          <a:sym typeface="+mn-ea"/>
                        </a:rPr>
                        <a:t>风险小收益小</a:t>
                      </a:r>
                      <a:endParaRPr lang="zh-CN" altLang="en-US" sz="1350" b="1">
                        <a:latin typeface="微软雅黑" panose="020B0503020204020204" pitchFamily="34" charset="-122"/>
                        <a:ea typeface="微软雅黑" panose="020B0503020204020204" pitchFamily="34" charset="-122"/>
                      </a:endParaRPr>
                    </a:p>
                    <a:p>
                      <a:pPr>
                        <a:buNone/>
                      </a:pPr>
                      <a:r>
                        <a:rPr lang="zh-CN" altLang="en-US" sz="1350" b="1">
                          <a:latin typeface="微软雅黑" panose="020B0503020204020204" pitchFamily="34" charset="-122"/>
                          <a:ea typeface="微软雅黑" panose="020B0503020204020204" pitchFamily="34" charset="-122"/>
                          <a:sym typeface="+mn-ea"/>
                        </a:rPr>
                        <a:t>管理、财务</a:t>
                      </a:r>
                      <a:endParaRPr lang="zh-CN" altLang="en-US" b="1">
                        <a:latin typeface="微软雅黑" panose="020B0503020204020204" pitchFamily="34" charset="-122"/>
                        <a:ea typeface="微软雅黑" panose="020B0503020204020204" pitchFamily="34" charset="-122"/>
                      </a:endParaRPr>
                    </a:p>
                  </a:txBody>
                  <a:tcPr>
                    <a:solidFill>
                      <a:schemeClr val="accent1"/>
                    </a:solidFill>
                  </a:tcPr>
                </a:tc>
                <a:tc>
                  <a:txBody>
                    <a:bodyPr/>
                    <a:p>
                      <a:pPr algn="l">
                        <a:buClrTx/>
                        <a:buSzTx/>
                        <a:buNone/>
                      </a:pPr>
                      <a:r>
                        <a:rPr lang="zh-CN" altLang="en-US" sz="1350" b="1">
                          <a:latin typeface="微软雅黑" panose="020B0503020204020204" pitchFamily="34" charset="-122"/>
                          <a:ea typeface="微软雅黑" panose="020B0503020204020204" pitchFamily="34" charset="-122"/>
                          <a:sym typeface="+mn-ea"/>
                        </a:rPr>
                        <a:t>行业衰败</a:t>
                      </a:r>
                      <a:endParaRPr lang="zh-CN" altLang="en-US" sz="1350" b="1">
                        <a:latin typeface="微软雅黑" panose="020B0503020204020204" pitchFamily="34" charset="-122"/>
                        <a:ea typeface="微软雅黑" panose="020B0503020204020204" pitchFamily="34" charset="-122"/>
                      </a:endParaRPr>
                    </a:p>
                    <a:p>
                      <a:pPr algn="l">
                        <a:buClrTx/>
                        <a:buSzTx/>
                        <a:buNone/>
                      </a:pPr>
                      <a:r>
                        <a:rPr lang="zh-CN" altLang="en-US" sz="1350" b="1">
                          <a:latin typeface="微软雅黑" panose="020B0503020204020204" pitchFamily="34" charset="-122"/>
                          <a:ea typeface="微软雅黑" panose="020B0503020204020204" pitchFamily="34" charset="-122"/>
                          <a:sym typeface="+mn-ea"/>
                        </a:rPr>
                        <a:t>风险小收益下降</a:t>
                      </a:r>
                      <a:endParaRPr lang="zh-CN" altLang="en-US" sz="1350" b="1">
                        <a:latin typeface="微软雅黑" panose="020B0503020204020204" pitchFamily="34" charset="-122"/>
                        <a:ea typeface="微软雅黑" panose="020B0503020204020204" pitchFamily="34" charset="-122"/>
                      </a:endParaRPr>
                    </a:p>
                    <a:p>
                      <a:pPr algn="l">
                        <a:buClrTx/>
                        <a:buSzTx/>
                        <a:buNone/>
                      </a:pPr>
                      <a:r>
                        <a:rPr lang="zh-CN" altLang="en-US" sz="1350" b="1">
                          <a:latin typeface="微软雅黑" panose="020B0503020204020204" pitchFamily="34" charset="-122"/>
                          <a:ea typeface="微软雅黑" panose="020B0503020204020204" pitchFamily="34" charset="-122"/>
                          <a:sym typeface="+mn-ea"/>
                        </a:rPr>
                        <a:t>留守人员</a:t>
                      </a:r>
                      <a:endParaRPr lang="zh-CN" altLang="en-US" b="1">
                        <a:latin typeface="微软雅黑" panose="020B0503020204020204" pitchFamily="34" charset="-122"/>
                        <a:ea typeface="微软雅黑" panose="020B0503020204020204" pitchFamily="34" charset="-122"/>
                      </a:endParaRPr>
                    </a:p>
                  </a:txBody>
                  <a:tcPr>
                    <a:solidFill>
                      <a:schemeClr val="accent1">
                        <a:lumMod val="75000"/>
                      </a:schemeClr>
                    </a:solidFill>
                  </a:tcPr>
                </a:tc>
              </a:tr>
            </a:tbl>
          </a:graphicData>
        </a:graphic>
      </p:graphicFrame>
      <p:cxnSp>
        <p:nvCxnSpPr>
          <p:cNvPr id="4" name="曲线连接符 3"/>
          <p:cNvCxnSpPr/>
          <p:nvPr/>
        </p:nvCxnSpPr>
        <p:spPr>
          <a:xfrm flipV="1">
            <a:off x="1276350" y="1515110"/>
            <a:ext cx="4724400" cy="1800225"/>
          </a:xfrm>
          <a:prstGeom prst="curvedConnector3">
            <a:avLst>
              <a:gd name="adj1" fmla="val 5001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曲线连接符 4"/>
          <p:cNvCxnSpPr/>
          <p:nvPr/>
        </p:nvCxnSpPr>
        <p:spPr>
          <a:xfrm>
            <a:off x="5991225" y="1515110"/>
            <a:ext cx="1866900" cy="1295400"/>
          </a:xfrm>
          <a:prstGeom prst="curvedConnector3">
            <a:avLst>
              <a:gd name="adj1" fmla="val 50034"/>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1247775" y="1191260"/>
            <a:ext cx="0" cy="2143125"/>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1228725" y="3343910"/>
            <a:ext cx="6667500" cy="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1965" y="2245360"/>
            <a:ext cx="5089525" cy="583565"/>
          </a:xfrm>
          <a:prstGeom prst="rect">
            <a:avLst/>
          </a:prstGeom>
          <a:noFill/>
        </p:spPr>
        <p:txBody>
          <a:bodyPr wrap="none" rtlCol="0" anchor="t">
            <a:spAutoFit/>
          </a:bodyPr>
          <a:p>
            <a:r>
              <a:rPr lang="zh-CN" altLang="en-US" sz="3200" b="1">
                <a:solidFill>
                  <a:schemeClr val="tx1"/>
                </a:solidFill>
                <a:latin typeface="微软雅黑" panose="020B0503020204020204" pitchFamily="34" charset="-122"/>
                <a:ea typeface="微软雅黑" panose="020B0503020204020204" pitchFamily="34" charset="-122"/>
                <a:sym typeface="+mn-ea"/>
              </a:rPr>
              <a:t>职业 </a:t>
            </a:r>
            <a:r>
              <a:rPr lang="en-US" altLang="zh-CN" sz="3200" b="1">
                <a:solidFill>
                  <a:schemeClr val="accent1"/>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solidFill>
                  <a:schemeClr val="bg1">
                    <a:lumMod val="85000"/>
                  </a:schemeClr>
                </a:solidFill>
                <a:latin typeface="微软雅黑" panose="020B0503020204020204" pitchFamily="34" charset="-122"/>
                <a:ea typeface="微软雅黑" panose="020B0503020204020204" pitchFamily="34" charset="-122"/>
                <a:sym typeface="+mn-ea"/>
              </a:rPr>
              <a:t>行业</a:t>
            </a:r>
            <a:r>
              <a:rPr lang="zh-CN" altLang="en-US" sz="3200" b="1">
                <a:solidFill>
                  <a:schemeClr val="tx1"/>
                </a:solidFill>
                <a:latin typeface="微软雅黑" panose="020B0503020204020204" pitchFamily="34" charset="-122"/>
                <a:ea typeface="微软雅黑" panose="020B0503020204020204" pitchFamily="34" charset="-122"/>
                <a:sym typeface="+mn-ea"/>
              </a:rPr>
              <a:t> </a:t>
            </a:r>
            <a:r>
              <a:rPr lang="en-US" altLang="zh-CN" sz="3200" b="1">
                <a:solidFill>
                  <a:schemeClr val="accent1">
                    <a:lumMod val="20000"/>
                    <a:lumOff val="80000"/>
                  </a:schemeClr>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latin typeface="微软雅黑" panose="020B0503020204020204" pitchFamily="34" charset="-122"/>
                <a:ea typeface="微软雅黑" panose="020B0503020204020204" pitchFamily="34" charset="-122"/>
                <a:sym typeface="+mn-ea"/>
              </a:rPr>
              <a:t>职位</a:t>
            </a:r>
            <a:r>
              <a:rPr lang="zh-CN" altLang="en-US" sz="3200" b="1">
                <a:solidFill>
                  <a:schemeClr val="tx1"/>
                </a:solidFill>
                <a:latin typeface="微软雅黑" panose="020B0503020204020204" pitchFamily="34" charset="-122"/>
                <a:ea typeface="微软雅黑" panose="020B0503020204020204" pitchFamily="34" charset="-122"/>
                <a:sym typeface="+mn-ea"/>
              </a:rPr>
              <a:t> </a:t>
            </a:r>
            <a:r>
              <a:rPr lang="en-US" altLang="zh-CN" sz="3200" b="1">
                <a:solidFill>
                  <a:schemeClr val="accent1">
                    <a:lumMod val="20000"/>
                    <a:lumOff val="80000"/>
                  </a:schemeClr>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solidFill>
                  <a:schemeClr val="bg1">
                    <a:lumMod val="85000"/>
                  </a:schemeClr>
                </a:solidFill>
                <a:latin typeface="微软雅黑" panose="020B0503020204020204" pitchFamily="34" charset="-122"/>
                <a:ea typeface="微软雅黑" panose="020B0503020204020204" pitchFamily="34" charset="-122"/>
                <a:sym typeface="+mn-ea"/>
              </a:rPr>
              <a:t>组织</a:t>
            </a:r>
            <a:endParaRPr lang="zh-CN" altLang="en-US" sz="3200" b="1">
              <a:solidFill>
                <a:schemeClr val="tx1"/>
              </a:solidFill>
              <a:latin typeface="微软雅黑" panose="020B0503020204020204" pitchFamily="34" charset="-122"/>
              <a:ea typeface="微软雅黑" panose="020B0503020204020204" pitchFamily="34" charset="-122"/>
              <a:sym typeface="+mn-ea"/>
            </a:endParaRPr>
          </a:p>
        </p:txBody>
      </p:sp>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用公式计算你的职业定位</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7" name="文本框 6"/>
          <p:cNvSpPr txBox="1"/>
          <p:nvPr/>
        </p:nvSpPr>
        <p:spPr>
          <a:xfrm>
            <a:off x="4001770" y="3385185"/>
            <a:ext cx="2005965" cy="866140"/>
          </a:xfrm>
          <a:prstGeom prst="rect">
            <a:avLst/>
          </a:prstGeom>
          <a:noFill/>
        </p:spPr>
        <p:txBody>
          <a:bodyPr wrap="square" rtlCol="0" anchor="t">
            <a:spAutoFit/>
          </a:bodyPr>
          <a:p>
            <a:pPr algn="ctr">
              <a:lnSpc>
                <a:spcPct val="120000"/>
              </a:lnSpc>
              <a:defRPr/>
            </a:pPr>
            <a:r>
              <a:rPr lang="zh-CN" altLang="en-US" sz="1400" b="1" dirty="0">
                <a:latin typeface="微软雅黑" panose="020B0503020204020204" pitchFamily="34" charset="-122"/>
                <a:ea typeface="微软雅黑" panose="020B0503020204020204" pitchFamily="34" charset="-122"/>
                <a:sym typeface="+mn-ea"/>
              </a:rPr>
              <a:t>企业八大职能部门</a:t>
            </a:r>
            <a:br>
              <a:rPr lang="zh-CN" altLang="en-US" sz="1400" dirty="0">
                <a:sym typeface="+mn-ea"/>
              </a:rPr>
            </a:br>
            <a:r>
              <a:rPr lang="zh-CN" altLang="en-US" sz="1400" dirty="0">
                <a:latin typeface="微软雅黑" panose="020B0503020204020204" pitchFamily="34" charset="-122"/>
                <a:ea typeface="微软雅黑" panose="020B0503020204020204" pitchFamily="34" charset="-122"/>
                <a:sym typeface="+mn-ea"/>
              </a:rPr>
              <a:t>销售 市场 研发 生产</a:t>
            </a:r>
            <a:endParaRPr lang="en-US" altLang="zh-CN" sz="1400" dirty="0">
              <a:solidFill>
                <a:schemeClr val="tx1"/>
              </a:solidFill>
              <a:latin typeface="微软雅黑" panose="020B0503020204020204" pitchFamily="34" charset="-122"/>
              <a:ea typeface="微软雅黑" panose="020B0503020204020204" pitchFamily="34" charset="-122"/>
            </a:endParaRPr>
          </a:p>
          <a:p>
            <a:pPr algn="ctr">
              <a:lnSpc>
                <a:spcPct val="120000"/>
              </a:lnSpc>
              <a:defRPr/>
            </a:pPr>
            <a:r>
              <a:rPr lang="zh-CN" altLang="en-US" sz="1400" dirty="0">
                <a:latin typeface="微软雅黑" panose="020B0503020204020204" pitchFamily="34" charset="-122"/>
                <a:ea typeface="微软雅黑" panose="020B0503020204020204" pitchFamily="34" charset="-122"/>
                <a:sym typeface="+mn-ea"/>
              </a:rPr>
              <a:t>客服 财务 人力 行政</a:t>
            </a:r>
            <a:endParaRPr lang="zh-CN" altLang="en-US" sz="1400" dirty="0">
              <a:solidFill>
                <a:srgbClr val="0D0D0D"/>
              </a:solidFill>
              <a:latin typeface="微软雅黑" panose="020B0503020204020204" pitchFamily="34" charset="-122"/>
              <a:ea typeface="微软雅黑" panose="020B0503020204020204" pitchFamily="34" charset="-122"/>
              <a:sym typeface="+mn-ea"/>
            </a:endParaRPr>
          </a:p>
        </p:txBody>
      </p:sp>
      <p:sp>
        <p:nvSpPr>
          <p:cNvPr id="8" name="矩形 7"/>
          <p:cNvSpPr/>
          <p:nvPr/>
        </p:nvSpPr>
        <p:spPr>
          <a:xfrm>
            <a:off x="3957955" y="3267710"/>
            <a:ext cx="2092960" cy="1100455"/>
          </a:xfrm>
          <a:prstGeom prst="rect">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下箭头 8"/>
          <p:cNvSpPr/>
          <p:nvPr/>
        </p:nvSpPr>
        <p:spPr>
          <a:xfrm>
            <a:off x="4876165" y="2886710"/>
            <a:ext cx="257175"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职位：企业八大职能部门</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grpSp>
        <p:nvGrpSpPr>
          <p:cNvPr id="11" name="组合 10"/>
          <p:cNvGrpSpPr/>
          <p:nvPr/>
        </p:nvGrpSpPr>
        <p:grpSpPr>
          <a:xfrm>
            <a:off x="2951187" y="1313847"/>
            <a:ext cx="3104961" cy="3098850"/>
            <a:chOff x="4543" y="1274"/>
            <a:chExt cx="4890" cy="4880"/>
          </a:xfrm>
        </p:grpSpPr>
        <p:sp>
          <p:nvSpPr>
            <p:cNvPr id="22" name="Freeform 43"/>
            <p:cNvSpPr>
              <a:spLocks noChangeAspect="1" noChangeArrowheads="1"/>
            </p:cNvSpPr>
            <p:nvPr/>
          </p:nvSpPr>
          <p:spPr bwMode="auto">
            <a:xfrm>
              <a:off x="6982" y="1274"/>
              <a:ext cx="1747" cy="1692"/>
            </a:xfrm>
            <a:custGeom>
              <a:avLst/>
              <a:gdLst>
                <a:gd name="T0" fmla="*/ 4968 w 6000"/>
                <a:gd name="T1" fmla="*/ 3500 h 5814"/>
                <a:gd name="T2" fmla="*/ 4968 w 6000"/>
                <a:gd name="T3" fmla="*/ 3500 h 5814"/>
                <a:gd name="T4" fmla="*/ 5999 w 6000"/>
                <a:gd name="T5" fmla="*/ 2469 h 5814"/>
                <a:gd name="T6" fmla="*/ 5999 w 6000"/>
                <a:gd name="T7" fmla="*/ 2469 h 5814"/>
                <a:gd name="T8" fmla="*/ 0 w 6000"/>
                <a:gd name="T9" fmla="*/ 0 h 5814"/>
                <a:gd name="T10" fmla="*/ 0 w 6000"/>
                <a:gd name="T11" fmla="*/ 4688 h 5814"/>
                <a:gd name="T12" fmla="*/ 2656 w 6000"/>
                <a:gd name="T13" fmla="*/ 5813 h 5814"/>
                <a:gd name="T14" fmla="*/ 2656 w 6000"/>
                <a:gd name="T15" fmla="*/ 5813 h 5814"/>
                <a:gd name="T16" fmla="*/ 3937 w 6000"/>
                <a:gd name="T17" fmla="*/ 4532 h 5814"/>
                <a:gd name="T18" fmla="*/ 4905 w 6000"/>
                <a:gd name="T19" fmla="*/ 4500 h 5814"/>
                <a:gd name="T20" fmla="*/ 4968 w 6000"/>
                <a:gd name="T21" fmla="*/ 3500 h 5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00" h="5814">
                  <a:moveTo>
                    <a:pt x="4968" y="3500"/>
                  </a:moveTo>
                  <a:lnTo>
                    <a:pt x="4968" y="3500"/>
                  </a:lnTo>
                  <a:cubicBezTo>
                    <a:pt x="5999" y="2469"/>
                    <a:pt x="5999" y="2469"/>
                    <a:pt x="5999" y="2469"/>
                  </a:cubicBezTo>
                  <a:lnTo>
                    <a:pt x="5999" y="2469"/>
                  </a:lnTo>
                  <a:cubicBezTo>
                    <a:pt x="4343" y="813"/>
                    <a:pt x="2156" y="0"/>
                    <a:pt x="0" y="0"/>
                  </a:cubicBezTo>
                  <a:cubicBezTo>
                    <a:pt x="0" y="4688"/>
                    <a:pt x="0" y="4688"/>
                    <a:pt x="0" y="4688"/>
                  </a:cubicBezTo>
                  <a:cubicBezTo>
                    <a:pt x="968" y="4688"/>
                    <a:pt x="1937" y="5063"/>
                    <a:pt x="2656" y="5813"/>
                  </a:cubicBezTo>
                  <a:lnTo>
                    <a:pt x="2656" y="5813"/>
                  </a:lnTo>
                  <a:cubicBezTo>
                    <a:pt x="3937" y="4532"/>
                    <a:pt x="3937" y="4532"/>
                    <a:pt x="3937" y="4532"/>
                  </a:cubicBezTo>
                  <a:cubicBezTo>
                    <a:pt x="4905" y="4500"/>
                    <a:pt x="4905" y="4500"/>
                    <a:pt x="4905" y="4500"/>
                  </a:cubicBezTo>
                  <a:lnTo>
                    <a:pt x="4968" y="3500"/>
                  </a:lnTo>
                </a:path>
              </a:pathLst>
            </a:custGeom>
            <a:solidFill>
              <a:schemeClr val="accent2"/>
            </a:solidFill>
            <a:ln>
              <a:noFill/>
            </a:ln>
            <a:effectLst/>
          </p:spPr>
          <p:txBody>
            <a:bodyPr wrap="none" lIns="243785" tIns="121892" rIns="243785" bIns="121892" anchor="ctr"/>
            <a:p>
              <a:pPr algn="l"/>
              <a:r>
                <a:rPr lang="zh-CN" altLang="en-US" sz="1600" b="1" dirty="0">
                  <a:solidFill>
                    <a:schemeClr val="bg1"/>
                  </a:solidFill>
                  <a:latin typeface="微软雅黑" panose="020B0503020204020204" pitchFamily="34" charset="-122"/>
                  <a:ea typeface="微软雅黑" panose="020B0503020204020204" pitchFamily="34" charset="-122"/>
                  <a:sym typeface="+mn-ea"/>
                </a:rPr>
                <a:t>销售</a:t>
              </a:r>
              <a:endParaRPr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23" name="Freeform 44"/>
            <p:cNvSpPr>
              <a:spLocks noChangeAspect="1" noChangeArrowheads="1"/>
            </p:cNvSpPr>
            <p:nvPr/>
          </p:nvSpPr>
          <p:spPr bwMode="auto">
            <a:xfrm>
              <a:off x="5244" y="1274"/>
              <a:ext cx="1936" cy="1692"/>
            </a:xfrm>
            <a:custGeom>
              <a:avLst/>
              <a:gdLst>
                <a:gd name="T0" fmla="*/ 5968 w 6656"/>
                <a:gd name="T1" fmla="*/ 1438 h 5814"/>
                <a:gd name="T2" fmla="*/ 5968 w 6656"/>
                <a:gd name="T3" fmla="*/ 1438 h 5814"/>
                <a:gd name="T4" fmla="*/ 5968 w 6656"/>
                <a:gd name="T5" fmla="*/ 0 h 5814"/>
                <a:gd name="T6" fmla="*/ 5968 w 6656"/>
                <a:gd name="T7" fmla="*/ 0 h 5814"/>
                <a:gd name="T8" fmla="*/ 0 w 6656"/>
                <a:gd name="T9" fmla="*/ 2469 h 5814"/>
                <a:gd name="T10" fmla="*/ 3312 w 6656"/>
                <a:gd name="T11" fmla="*/ 5813 h 5814"/>
                <a:gd name="T12" fmla="*/ 5968 w 6656"/>
                <a:gd name="T13" fmla="*/ 4688 h 5814"/>
                <a:gd name="T14" fmla="*/ 5968 w 6656"/>
                <a:gd name="T15" fmla="*/ 4688 h 5814"/>
                <a:gd name="T16" fmla="*/ 5968 w 6656"/>
                <a:gd name="T17" fmla="*/ 2907 h 5814"/>
                <a:gd name="T18" fmla="*/ 6655 w 6656"/>
                <a:gd name="T19" fmla="*/ 2188 h 5814"/>
                <a:gd name="T20" fmla="*/ 5968 w 6656"/>
                <a:gd name="T21" fmla="*/ 1438 h 5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6" h="5814">
                  <a:moveTo>
                    <a:pt x="5968" y="1438"/>
                  </a:moveTo>
                  <a:lnTo>
                    <a:pt x="5968" y="1438"/>
                  </a:lnTo>
                  <a:cubicBezTo>
                    <a:pt x="5968" y="0"/>
                    <a:pt x="5968" y="0"/>
                    <a:pt x="5968" y="0"/>
                  </a:cubicBezTo>
                  <a:lnTo>
                    <a:pt x="5968" y="0"/>
                  </a:lnTo>
                  <a:cubicBezTo>
                    <a:pt x="3625" y="0"/>
                    <a:pt x="1531" y="938"/>
                    <a:pt x="0" y="2469"/>
                  </a:cubicBezTo>
                  <a:cubicBezTo>
                    <a:pt x="3312" y="5813"/>
                    <a:pt x="3312" y="5813"/>
                    <a:pt x="3312" y="5813"/>
                  </a:cubicBezTo>
                  <a:cubicBezTo>
                    <a:pt x="4000" y="5125"/>
                    <a:pt x="4937" y="4688"/>
                    <a:pt x="5968" y="4688"/>
                  </a:cubicBezTo>
                  <a:lnTo>
                    <a:pt x="5968" y="4688"/>
                  </a:lnTo>
                  <a:cubicBezTo>
                    <a:pt x="5968" y="2907"/>
                    <a:pt x="5968" y="2907"/>
                    <a:pt x="5968" y="2907"/>
                  </a:cubicBezTo>
                  <a:cubicBezTo>
                    <a:pt x="6655" y="2188"/>
                    <a:pt x="6655" y="2188"/>
                    <a:pt x="6655" y="2188"/>
                  </a:cubicBezTo>
                  <a:lnTo>
                    <a:pt x="5968" y="1438"/>
                  </a:lnTo>
                </a:path>
              </a:pathLst>
            </a:custGeom>
            <a:solidFill>
              <a:srgbClr val="3D3354"/>
            </a:solidFill>
            <a:ln>
              <a:noFill/>
            </a:ln>
            <a:effectLst/>
          </p:spPr>
          <p:txBody>
            <a:bodyPr wrap="none" lIns="243785" tIns="121892" rIns="243785" bIns="121892" anchor="ctr"/>
            <a:p>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24" name="Freeform 45"/>
            <p:cNvSpPr>
              <a:spLocks noChangeAspect="1" noChangeArrowheads="1"/>
            </p:cNvSpPr>
            <p:nvPr/>
          </p:nvSpPr>
          <p:spPr bwMode="auto">
            <a:xfrm>
              <a:off x="4543" y="1968"/>
              <a:ext cx="1691" cy="1747"/>
            </a:xfrm>
            <a:custGeom>
              <a:avLst/>
              <a:gdLst>
                <a:gd name="T0" fmla="*/ 0 w 5814"/>
                <a:gd name="T1" fmla="*/ 6000 h 6001"/>
                <a:gd name="T2" fmla="*/ 0 w 5814"/>
                <a:gd name="T3" fmla="*/ 6000 h 6001"/>
                <a:gd name="T4" fmla="*/ 4719 w 5814"/>
                <a:gd name="T5" fmla="*/ 6000 h 6001"/>
                <a:gd name="T6" fmla="*/ 5813 w 5814"/>
                <a:gd name="T7" fmla="*/ 3344 h 6001"/>
                <a:gd name="T8" fmla="*/ 4532 w 5814"/>
                <a:gd name="T9" fmla="*/ 2063 h 6001"/>
                <a:gd name="T10" fmla="*/ 4501 w 5814"/>
                <a:gd name="T11" fmla="*/ 1031 h 6001"/>
                <a:gd name="T12" fmla="*/ 3532 w 5814"/>
                <a:gd name="T13" fmla="*/ 1031 h 6001"/>
                <a:gd name="T14" fmla="*/ 2501 w 5814"/>
                <a:gd name="T15" fmla="*/ 0 h 6001"/>
                <a:gd name="T16" fmla="*/ 0 w 5814"/>
                <a:gd name="T17" fmla="*/ 6000 h 6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4" h="6001">
                  <a:moveTo>
                    <a:pt x="0" y="6000"/>
                  </a:moveTo>
                  <a:lnTo>
                    <a:pt x="0" y="6000"/>
                  </a:lnTo>
                  <a:cubicBezTo>
                    <a:pt x="4719" y="6000"/>
                    <a:pt x="4719" y="6000"/>
                    <a:pt x="4719" y="6000"/>
                  </a:cubicBezTo>
                  <a:cubicBezTo>
                    <a:pt x="4719" y="5031"/>
                    <a:pt x="5094" y="4063"/>
                    <a:pt x="5813" y="3344"/>
                  </a:cubicBezTo>
                  <a:cubicBezTo>
                    <a:pt x="4532" y="2063"/>
                    <a:pt x="4532" y="2063"/>
                    <a:pt x="4532" y="2063"/>
                  </a:cubicBezTo>
                  <a:cubicBezTo>
                    <a:pt x="4501" y="1031"/>
                    <a:pt x="4501" y="1031"/>
                    <a:pt x="4501" y="1031"/>
                  </a:cubicBezTo>
                  <a:cubicBezTo>
                    <a:pt x="3532" y="1031"/>
                    <a:pt x="3532" y="1031"/>
                    <a:pt x="3532" y="1031"/>
                  </a:cubicBezTo>
                  <a:cubicBezTo>
                    <a:pt x="2501" y="0"/>
                    <a:pt x="2501" y="0"/>
                    <a:pt x="2501" y="0"/>
                  </a:cubicBezTo>
                  <a:cubicBezTo>
                    <a:pt x="844" y="1656"/>
                    <a:pt x="0" y="3813"/>
                    <a:pt x="0" y="6000"/>
                  </a:cubicBezTo>
                </a:path>
              </a:pathLst>
            </a:custGeom>
            <a:solidFill>
              <a:schemeClr val="accent1"/>
            </a:solidFill>
            <a:ln>
              <a:noFill/>
            </a:ln>
            <a:effectLst/>
          </p:spPr>
          <p:txBody>
            <a:bodyPr wrap="none" lIns="243785" tIns="121892" rIns="243785" bIns="121892" anchor="ctr"/>
            <a:p>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25" name="Freeform 46"/>
            <p:cNvSpPr>
              <a:spLocks noChangeAspect="1" noChangeArrowheads="1"/>
            </p:cNvSpPr>
            <p:nvPr/>
          </p:nvSpPr>
          <p:spPr bwMode="auto">
            <a:xfrm>
              <a:off x="4543" y="3516"/>
              <a:ext cx="1691" cy="1937"/>
            </a:xfrm>
            <a:custGeom>
              <a:avLst/>
              <a:gdLst>
                <a:gd name="T0" fmla="*/ 2501 w 5814"/>
                <a:gd name="T1" fmla="*/ 6655 h 6656"/>
                <a:gd name="T2" fmla="*/ 2501 w 5814"/>
                <a:gd name="T3" fmla="*/ 6655 h 6656"/>
                <a:gd name="T4" fmla="*/ 5813 w 5814"/>
                <a:gd name="T5" fmla="*/ 3342 h 6656"/>
                <a:gd name="T6" fmla="*/ 4719 w 5814"/>
                <a:gd name="T7" fmla="*/ 687 h 6656"/>
                <a:gd name="T8" fmla="*/ 2907 w 5814"/>
                <a:gd name="T9" fmla="*/ 687 h 6656"/>
                <a:gd name="T10" fmla="*/ 2157 w 5814"/>
                <a:gd name="T11" fmla="*/ 0 h 6656"/>
                <a:gd name="T12" fmla="*/ 1469 w 5814"/>
                <a:gd name="T13" fmla="*/ 687 h 6656"/>
                <a:gd name="T14" fmla="*/ 0 w 5814"/>
                <a:gd name="T15" fmla="*/ 687 h 6656"/>
                <a:gd name="T16" fmla="*/ 2501 w 5814"/>
                <a:gd name="T17" fmla="*/ 6655 h 6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4" h="6656">
                  <a:moveTo>
                    <a:pt x="2501" y="6655"/>
                  </a:moveTo>
                  <a:lnTo>
                    <a:pt x="2501" y="6655"/>
                  </a:lnTo>
                  <a:cubicBezTo>
                    <a:pt x="5813" y="3342"/>
                    <a:pt x="5813" y="3342"/>
                    <a:pt x="5813" y="3342"/>
                  </a:cubicBezTo>
                  <a:cubicBezTo>
                    <a:pt x="5126" y="2655"/>
                    <a:pt x="4719" y="1717"/>
                    <a:pt x="4719" y="687"/>
                  </a:cubicBezTo>
                  <a:cubicBezTo>
                    <a:pt x="2907" y="687"/>
                    <a:pt x="2907" y="687"/>
                    <a:pt x="2907" y="687"/>
                  </a:cubicBezTo>
                  <a:cubicBezTo>
                    <a:pt x="2157" y="0"/>
                    <a:pt x="2157" y="0"/>
                    <a:pt x="2157" y="0"/>
                  </a:cubicBezTo>
                  <a:cubicBezTo>
                    <a:pt x="1469" y="687"/>
                    <a:pt x="1469" y="687"/>
                    <a:pt x="1469" y="687"/>
                  </a:cubicBezTo>
                  <a:cubicBezTo>
                    <a:pt x="0" y="687"/>
                    <a:pt x="0" y="687"/>
                    <a:pt x="0" y="687"/>
                  </a:cubicBezTo>
                  <a:cubicBezTo>
                    <a:pt x="0" y="2999"/>
                    <a:pt x="969" y="5123"/>
                    <a:pt x="2501" y="6655"/>
                  </a:cubicBezTo>
                </a:path>
              </a:pathLst>
            </a:custGeom>
            <a:solidFill>
              <a:schemeClr val="accent2"/>
            </a:solidFill>
            <a:ln>
              <a:noFill/>
            </a:ln>
            <a:effectLst/>
          </p:spPr>
          <p:txBody>
            <a:bodyPr wrap="none" lIns="243785" tIns="121892" rIns="243785" bIns="121892" anchor="ctr"/>
            <a:p>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26" name="Freeform 47"/>
            <p:cNvSpPr>
              <a:spLocks noChangeAspect="1" noChangeArrowheads="1"/>
            </p:cNvSpPr>
            <p:nvPr/>
          </p:nvSpPr>
          <p:spPr bwMode="auto">
            <a:xfrm>
              <a:off x="5244" y="4462"/>
              <a:ext cx="1738" cy="1692"/>
            </a:xfrm>
            <a:custGeom>
              <a:avLst/>
              <a:gdLst>
                <a:gd name="T0" fmla="*/ 5968 w 5969"/>
                <a:gd name="T1" fmla="*/ 5813 h 5814"/>
                <a:gd name="T2" fmla="*/ 5968 w 5969"/>
                <a:gd name="T3" fmla="*/ 5813 h 5814"/>
                <a:gd name="T4" fmla="*/ 5968 w 5969"/>
                <a:gd name="T5" fmla="*/ 1094 h 5814"/>
                <a:gd name="T6" fmla="*/ 3312 w 5969"/>
                <a:gd name="T7" fmla="*/ 0 h 5814"/>
                <a:gd name="T8" fmla="*/ 2031 w 5969"/>
                <a:gd name="T9" fmla="*/ 1250 h 5814"/>
                <a:gd name="T10" fmla="*/ 1031 w 5969"/>
                <a:gd name="T11" fmla="*/ 1313 h 5814"/>
                <a:gd name="T12" fmla="*/ 1031 w 5969"/>
                <a:gd name="T13" fmla="*/ 2282 h 5814"/>
                <a:gd name="T14" fmla="*/ 0 w 5969"/>
                <a:gd name="T15" fmla="*/ 3313 h 5814"/>
                <a:gd name="T16" fmla="*/ 5968 w 5969"/>
                <a:gd name="T17" fmla="*/ 5813 h 5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69" h="5814">
                  <a:moveTo>
                    <a:pt x="5968" y="5813"/>
                  </a:moveTo>
                  <a:lnTo>
                    <a:pt x="5968" y="5813"/>
                  </a:lnTo>
                  <a:cubicBezTo>
                    <a:pt x="5968" y="1094"/>
                    <a:pt x="5968" y="1094"/>
                    <a:pt x="5968" y="1094"/>
                  </a:cubicBezTo>
                  <a:cubicBezTo>
                    <a:pt x="5000" y="1094"/>
                    <a:pt x="4062" y="719"/>
                    <a:pt x="3312" y="0"/>
                  </a:cubicBezTo>
                  <a:cubicBezTo>
                    <a:pt x="2031" y="1250"/>
                    <a:pt x="2031" y="1250"/>
                    <a:pt x="2031" y="1250"/>
                  </a:cubicBezTo>
                  <a:cubicBezTo>
                    <a:pt x="1031" y="1313"/>
                    <a:pt x="1031" y="1313"/>
                    <a:pt x="1031" y="1313"/>
                  </a:cubicBezTo>
                  <a:cubicBezTo>
                    <a:pt x="1031" y="2282"/>
                    <a:pt x="1031" y="2282"/>
                    <a:pt x="1031" y="2282"/>
                  </a:cubicBezTo>
                  <a:cubicBezTo>
                    <a:pt x="0" y="3313"/>
                    <a:pt x="0" y="3313"/>
                    <a:pt x="0" y="3313"/>
                  </a:cubicBezTo>
                  <a:cubicBezTo>
                    <a:pt x="1625" y="4969"/>
                    <a:pt x="3812" y="5813"/>
                    <a:pt x="5968" y="5813"/>
                  </a:cubicBezTo>
                </a:path>
              </a:pathLst>
            </a:custGeom>
            <a:solidFill>
              <a:srgbClr val="3D3354"/>
            </a:solidFill>
            <a:ln>
              <a:noFill/>
            </a:ln>
            <a:effectLst/>
          </p:spPr>
          <p:txBody>
            <a:bodyPr wrap="none" lIns="243785" tIns="121892" rIns="243785" bIns="121892" anchor="ctr"/>
            <a:p>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27" name="Freeform 48"/>
            <p:cNvSpPr>
              <a:spLocks noChangeAspect="1" noChangeArrowheads="1"/>
            </p:cNvSpPr>
            <p:nvPr/>
          </p:nvSpPr>
          <p:spPr bwMode="auto">
            <a:xfrm>
              <a:off x="6784" y="4462"/>
              <a:ext cx="1945" cy="1692"/>
            </a:xfrm>
            <a:custGeom>
              <a:avLst/>
              <a:gdLst>
                <a:gd name="T0" fmla="*/ 6686 w 6687"/>
                <a:gd name="T1" fmla="*/ 3313 h 5814"/>
                <a:gd name="T2" fmla="*/ 6686 w 6687"/>
                <a:gd name="T3" fmla="*/ 3313 h 5814"/>
                <a:gd name="T4" fmla="*/ 3343 w 6687"/>
                <a:gd name="T5" fmla="*/ 0 h 5814"/>
                <a:gd name="T6" fmla="*/ 687 w 6687"/>
                <a:gd name="T7" fmla="*/ 1094 h 5814"/>
                <a:gd name="T8" fmla="*/ 687 w 6687"/>
                <a:gd name="T9" fmla="*/ 2907 h 5814"/>
                <a:gd name="T10" fmla="*/ 0 w 6687"/>
                <a:gd name="T11" fmla="*/ 3625 h 5814"/>
                <a:gd name="T12" fmla="*/ 687 w 6687"/>
                <a:gd name="T13" fmla="*/ 4344 h 5814"/>
                <a:gd name="T14" fmla="*/ 687 w 6687"/>
                <a:gd name="T15" fmla="*/ 5813 h 5814"/>
                <a:gd name="T16" fmla="*/ 6686 w 6687"/>
                <a:gd name="T17" fmla="*/ 3313 h 5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7" h="5814">
                  <a:moveTo>
                    <a:pt x="6686" y="3313"/>
                  </a:moveTo>
                  <a:lnTo>
                    <a:pt x="6686" y="3313"/>
                  </a:lnTo>
                  <a:cubicBezTo>
                    <a:pt x="3343" y="0"/>
                    <a:pt x="3343" y="0"/>
                    <a:pt x="3343" y="0"/>
                  </a:cubicBezTo>
                  <a:cubicBezTo>
                    <a:pt x="2655" y="657"/>
                    <a:pt x="1718" y="1094"/>
                    <a:pt x="687" y="1094"/>
                  </a:cubicBezTo>
                  <a:cubicBezTo>
                    <a:pt x="687" y="2907"/>
                    <a:pt x="687" y="2907"/>
                    <a:pt x="687" y="2907"/>
                  </a:cubicBezTo>
                  <a:cubicBezTo>
                    <a:pt x="0" y="3625"/>
                    <a:pt x="0" y="3625"/>
                    <a:pt x="0" y="3625"/>
                  </a:cubicBezTo>
                  <a:cubicBezTo>
                    <a:pt x="687" y="4344"/>
                    <a:pt x="687" y="4344"/>
                    <a:pt x="687" y="4344"/>
                  </a:cubicBezTo>
                  <a:cubicBezTo>
                    <a:pt x="687" y="5813"/>
                    <a:pt x="687" y="5813"/>
                    <a:pt x="687" y="5813"/>
                  </a:cubicBezTo>
                  <a:cubicBezTo>
                    <a:pt x="3030" y="5813"/>
                    <a:pt x="5155" y="4844"/>
                    <a:pt x="6686" y="3313"/>
                  </a:cubicBezTo>
                </a:path>
              </a:pathLst>
            </a:custGeom>
            <a:solidFill>
              <a:schemeClr val="accent2"/>
            </a:solidFill>
            <a:ln>
              <a:noFill/>
            </a:ln>
            <a:effectLst/>
          </p:spPr>
          <p:txBody>
            <a:bodyPr wrap="none" lIns="243785" tIns="121892" rIns="243785" bIns="121892" anchor="ctr"/>
            <a:p>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28" name="Freeform 49"/>
            <p:cNvSpPr>
              <a:spLocks noChangeAspect="1" noChangeArrowheads="1"/>
            </p:cNvSpPr>
            <p:nvPr/>
          </p:nvSpPr>
          <p:spPr bwMode="auto">
            <a:xfrm>
              <a:off x="7741" y="3715"/>
              <a:ext cx="1691" cy="1738"/>
            </a:xfrm>
            <a:custGeom>
              <a:avLst/>
              <a:gdLst>
                <a:gd name="T0" fmla="*/ 2312 w 5813"/>
                <a:gd name="T1" fmla="*/ 4937 h 5969"/>
                <a:gd name="T2" fmla="*/ 2312 w 5813"/>
                <a:gd name="T3" fmla="*/ 4937 h 5969"/>
                <a:gd name="T4" fmla="*/ 3343 w 5813"/>
                <a:gd name="T5" fmla="*/ 5968 h 5969"/>
                <a:gd name="T6" fmla="*/ 3343 w 5813"/>
                <a:gd name="T7" fmla="*/ 5968 h 5969"/>
                <a:gd name="T8" fmla="*/ 5812 w 5813"/>
                <a:gd name="T9" fmla="*/ 0 h 5969"/>
                <a:gd name="T10" fmla="*/ 1093 w 5813"/>
                <a:gd name="T11" fmla="*/ 0 h 5969"/>
                <a:gd name="T12" fmla="*/ 0 w 5813"/>
                <a:gd name="T13" fmla="*/ 2655 h 5969"/>
                <a:gd name="T14" fmla="*/ 0 w 5813"/>
                <a:gd name="T15" fmla="*/ 2655 h 5969"/>
                <a:gd name="T16" fmla="*/ 1281 w 5813"/>
                <a:gd name="T17" fmla="*/ 3905 h 5969"/>
                <a:gd name="T18" fmla="*/ 1281 w 5813"/>
                <a:gd name="T19" fmla="*/ 4905 h 5969"/>
                <a:gd name="T20" fmla="*/ 2312 w 5813"/>
                <a:gd name="T21" fmla="*/ 4937 h 5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3" h="5969">
                  <a:moveTo>
                    <a:pt x="2312" y="4937"/>
                  </a:moveTo>
                  <a:lnTo>
                    <a:pt x="2312" y="4937"/>
                  </a:lnTo>
                  <a:cubicBezTo>
                    <a:pt x="3343" y="5968"/>
                    <a:pt x="3343" y="5968"/>
                    <a:pt x="3343" y="5968"/>
                  </a:cubicBezTo>
                  <a:lnTo>
                    <a:pt x="3343" y="5968"/>
                  </a:lnTo>
                  <a:cubicBezTo>
                    <a:pt x="5000" y="4312"/>
                    <a:pt x="5812" y="2155"/>
                    <a:pt x="5812" y="0"/>
                  </a:cubicBezTo>
                  <a:cubicBezTo>
                    <a:pt x="1093" y="0"/>
                    <a:pt x="1093" y="0"/>
                    <a:pt x="1093" y="0"/>
                  </a:cubicBezTo>
                  <a:cubicBezTo>
                    <a:pt x="1093" y="937"/>
                    <a:pt x="750" y="1905"/>
                    <a:pt x="0" y="2655"/>
                  </a:cubicBezTo>
                  <a:lnTo>
                    <a:pt x="0" y="2655"/>
                  </a:lnTo>
                  <a:cubicBezTo>
                    <a:pt x="1281" y="3905"/>
                    <a:pt x="1281" y="3905"/>
                    <a:pt x="1281" y="3905"/>
                  </a:cubicBezTo>
                  <a:cubicBezTo>
                    <a:pt x="1281" y="4905"/>
                    <a:pt x="1281" y="4905"/>
                    <a:pt x="1281" y="4905"/>
                  </a:cubicBezTo>
                  <a:lnTo>
                    <a:pt x="2312" y="4937"/>
                  </a:lnTo>
                </a:path>
              </a:pathLst>
            </a:custGeom>
            <a:solidFill>
              <a:srgbClr val="3D3354"/>
            </a:solidFill>
            <a:ln>
              <a:noFill/>
            </a:ln>
            <a:effectLst/>
          </p:spPr>
          <p:txBody>
            <a:bodyPr wrap="none" lIns="243785" tIns="121892" rIns="243785" bIns="121892" anchor="ctr"/>
            <a:p>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29" name="Freeform 50"/>
            <p:cNvSpPr>
              <a:spLocks noChangeAspect="1" noChangeArrowheads="1"/>
            </p:cNvSpPr>
            <p:nvPr/>
          </p:nvSpPr>
          <p:spPr bwMode="auto">
            <a:xfrm>
              <a:off x="7741" y="1963"/>
              <a:ext cx="1691" cy="1946"/>
            </a:xfrm>
            <a:custGeom>
              <a:avLst/>
              <a:gdLst>
                <a:gd name="T0" fmla="*/ 4343 w 5813"/>
                <a:gd name="T1" fmla="*/ 6000 h 6687"/>
                <a:gd name="T2" fmla="*/ 4343 w 5813"/>
                <a:gd name="T3" fmla="*/ 6000 h 6687"/>
                <a:gd name="T4" fmla="*/ 5812 w 5813"/>
                <a:gd name="T5" fmla="*/ 6000 h 6687"/>
                <a:gd name="T6" fmla="*/ 5812 w 5813"/>
                <a:gd name="T7" fmla="*/ 6000 h 6687"/>
                <a:gd name="T8" fmla="*/ 3343 w 5813"/>
                <a:gd name="T9" fmla="*/ 0 h 6687"/>
                <a:gd name="T10" fmla="*/ 0 w 5813"/>
                <a:gd name="T11" fmla="*/ 3344 h 6687"/>
                <a:gd name="T12" fmla="*/ 1093 w 5813"/>
                <a:gd name="T13" fmla="*/ 6000 h 6687"/>
                <a:gd name="T14" fmla="*/ 1093 w 5813"/>
                <a:gd name="T15" fmla="*/ 6000 h 6687"/>
                <a:gd name="T16" fmla="*/ 2906 w 5813"/>
                <a:gd name="T17" fmla="*/ 6000 h 6687"/>
                <a:gd name="T18" fmla="*/ 3625 w 5813"/>
                <a:gd name="T19" fmla="*/ 6686 h 6687"/>
                <a:gd name="T20" fmla="*/ 4343 w 5813"/>
                <a:gd name="T21" fmla="*/ 6000 h 6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3" h="6687">
                  <a:moveTo>
                    <a:pt x="4343" y="6000"/>
                  </a:moveTo>
                  <a:lnTo>
                    <a:pt x="4343" y="6000"/>
                  </a:lnTo>
                  <a:cubicBezTo>
                    <a:pt x="5812" y="6000"/>
                    <a:pt x="5812" y="6000"/>
                    <a:pt x="5812" y="6000"/>
                  </a:cubicBezTo>
                  <a:lnTo>
                    <a:pt x="5812" y="6000"/>
                  </a:lnTo>
                  <a:cubicBezTo>
                    <a:pt x="5812" y="3656"/>
                    <a:pt x="4875" y="1531"/>
                    <a:pt x="3343" y="0"/>
                  </a:cubicBezTo>
                  <a:cubicBezTo>
                    <a:pt x="0" y="3344"/>
                    <a:pt x="0" y="3344"/>
                    <a:pt x="0" y="3344"/>
                  </a:cubicBezTo>
                  <a:cubicBezTo>
                    <a:pt x="687" y="4000"/>
                    <a:pt x="1093" y="4938"/>
                    <a:pt x="1093" y="6000"/>
                  </a:cubicBezTo>
                  <a:lnTo>
                    <a:pt x="1093" y="6000"/>
                  </a:lnTo>
                  <a:cubicBezTo>
                    <a:pt x="2906" y="6000"/>
                    <a:pt x="2906" y="6000"/>
                    <a:pt x="2906" y="6000"/>
                  </a:cubicBezTo>
                  <a:cubicBezTo>
                    <a:pt x="3625" y="6686"/>
                    <a:pt x="3625" y="6686"/>
                    <a:pt x="3625" y="6686"/>
                  </a:cubicBezTo>
                  <a:lnTo>
                    <a:pt x="4343" y="6000"/>
                  </a:lnTo>
                </a:path>
              </a:pathLst>
            </a:custGeom>
            <a:solidFill>
              <a:schemeClr val="accent1"/>
            </a:solidFill>
            <a:ln>
              <a:noFill/>
            </a:ln>
            <a:effectLst/>
          </p:spPr>
          <p:txBody>
            <a:bodyPr wrap="none" lIns="243785" tIns="121892" rIns="243785" bIns="121892" anchor="ctr"/>
            <a:p>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30" name="Freeform 51"/>
            <p:cNvSpPr>
              <a:spLocks noChangeAspect="1" noChangeArrowheads="1"/>
            </p:cNvSpPr>
            <p:nvPr/>
          </p:nvSpPr>
          <p:spPr bwMode="auto">
            <a:xfrm>
              <a:off x="8041" y="2302"/>
              <a:ext cx="300" cy="291"/>
            </a:xfrm>
            <a:custGeom>
              <a:avLst/>
              <a:gdLst>
                <a:gd name="T0" fmla="*/ 1031 w 1032"/>
                <a:gd name="T1" fmla="*/ 0 h 1001"/>
                <a:gd name="T2" fmla="*/ 968 w 1032"/>
                <a:gd name="T3" fmla="*/ 1000 h 1001"/>
                <a:gd name="T4" fmla="*/ 0 w 1032"/>
                <a:gd name="T5" fmla="*/ 1000 h 1001"/>
                <a:gd name="T6" fmla="*/ 1031 w 1032"/>
                <a:gd name="T7" fmla="*/ 0 h 1001"/>
              </a:gdLst>
              <a:ahLst/>
              <a:cxnLst>
                <a:cxn ang="0">
                  <a:pos x="T0" y="T1"/>
                </a:cxn>
                <a:cxn ang="0">
                  <a:pos x="T2" y="T3"/>
                </a:cxn>
                <a:cxn ang="0">
                  <a:pos x="T4" y="T5"/>
                </a:cxn>
                <a:cxn ang="0">
                  <a:pos x="T6" y="T7"/>
                </a:cxn>
              </a:cxnLst>
              <a:rect l="0" t="0" r="r" b="b"/>
              <a:pathLst>
                <a:path w="1032" h="1001">
                  <a:moveTo>
                    <a:pt x="1031" y="0"/>
                  </a:moveTo>
                  <a:lnTo>
                    <a:pt x="968" y="1000"/>
                  </a:lnTo>
                  <a:lnTo>
                    <a:pt x="0" y="1000"/>
                  </a:lnTo>
                  <a:lnTo>
                    <a:pt x="1031" y="0"/>
                  </a:lnTo>
                </a:path>
              </a:pathLst>
            </a:custGeom>
            <a:solidFill>
              <a:schemeClr val="accent2"/>
            </a:solidFill>
            <a:ln>
              <a:noFill/>
            </a:ln>
            <a:effectLst/>
          </p:spPr>
          <p:txBody>
            <a:bodyPr wrap="none" lIns="243785" tIns="121892" rIns="243785" bIns="121892" anchor="ctr"/>
            <a:p>
              <a:endParaRPr lang="en-US" sz="1600"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a:spLocks noChangeAspect="1"/>
            </p:cNvSpPr>
            <p:nvPr/>
          </p:nvSpPr>
          <p:spPr>
            <a:xfrm>
              <a:off x="5969" y="1770"/>
              <a:ext cx="928" cy="919"/>
            </a:xfrm>
            <a:prstGeom prst="rect">
              <a:avLst/>
            </a:prstGeom>
            <a:noFill/>
          </p:spPr>
          <p:txBody>
            <a:bodyPr wrap="none" rtlCol="0" anchor="t">
              <a:spAutoFit/>
            </a:bodyPr>
            <a:p>
              <a:pPr algn="l"/>
              <a:r>
                <a:rPr lang="zh-CN" altLang="en-US" sz="1600" b="1" dirty="0">
                  <a:solidFill>
                    <a:schemeClr val="bg1"/>
                  </a:solidFill>
                  <a:latin typeface="微软雅黑" panose="020B0503020204020204" pitchFamily="34" charset="-122"/>
                  <a:ea typeface="微软雅黑" panose="020B0503020204020204" pitchFamily="34" charset="-122"/>
                  <a:sym typeface="+mn-ea"/>
                </a:rPr>
                <a:t>客服</a:t>
              </a:r>
              <a:endParaRPr lang="zh-CN" altLang="en-US" sz="1600" b="1" dirty="0">
                <a:solidFill>
                  <a:schemeClr val="bg1"/>
                </a:solidFill>
                <a:latin typeface="微软雅黑" panose="020B0503020204020204" pitchFamily="34" charset="-122"/>
                <a:ea typeface="微软雅黑" panose="020B0503020204020204" pitchFamily="34" charset="-122"/>
              </a:endParaRPr>
            </a:p>
            <a:p>
              <a:pPr algn="l"/>
              <a:endParaRPr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5" name="TextBox 55"/>
            <p:cNvSpPr txBox="1">
              <a:spLocks noChangeAspect="1"/>
            </p:cNvSpPr>
            <p:nvPr/>
          </p:nvSpPr>
          <p:spPr>
            <a:xfrm>
              <a:off x="8041" y="2859"/>
              <a:ext cx="1149" cy="531"/>
            </a:xfrm>
            <a:prstGeom prst="rect">
              <a:avLst/>
            </a:prstGeom>
            <a:noFill/>
          </p:spPr>
          <p:txBody>
            <a:bodyPr wrap="square" rtlCol="0">
              <a:spAutoFit/>
            </a:bodyPr>
            <a:p>
              <a:r>
                <a:rPr lang="zh-CN" altLang="en-US" sz="1600" b="1" dirty="0">
                  <a:solidFill>
                    <a:schemeClr val="bg1"/>
                  </a:solidFill>
                  <a:latin typeface="微软雅黑" panose="020B0503020204020204" pitchFamily="34" charset="-122"/>
                  <a:ea typeface="微软雅黑" panose="020B0503020204020204" pitchFamily="34" charset="-122"/>
                </a:rPr>
                <a:t>市场</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6" name="TextBox 57"/>
            <p:cNvSpPr txBox="1">
              <a:spLocks noChangeAspect="1"/>
            </p:cNvSpPr>
            <p:nvPr/>
          </p:nvSpPr>
          <p:spPr>
            <a:xfrm>
              <a:off x="8131" y="4064"/>
              <a:ext cx="1149" cy="531"/>
            </a:xfrm>
            <a:prstGeom prst="rect">
              <a:avLst/>
            </a:prstGeom>
            <a:noFill/>
          </p:spPr>
          <p:txBody>
            <a:bodyPr wrap="square" rtlCol="0">
              <a:spAutoFit/>
            </a:bodyPr>
            <a:p>
              <a:r>
                <a:rPr lang="zh-CN" altLang="en-US" sz="1600" b="1" dirty="0">
                  <a:solidFill>
                    <a:schemeClr val="bg1"/>
                  </a:solidFill>
                  <a:latin typeface="微软雅黑" panose="020B0503020204020204" pitchFamily="34" charset="-122"/>
                  <a:ea typeface="微软雅黑" panose="020B0503020204020204" pitchFamily="34" charset="-122"/>
                </a:rPr>
                <a:t>行政</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 name="TextBox 56"/>
            <p:cNvSpPr txBox="1">
              <a:spLocks noChangeAspect="1"/>
            </p:cNvSpPr>
            <p:nvPr/>
          </p:nvSpPr>
          <p:spPr>
            <a:xfrm>
              <a:off x="6982" y="5182"/>
              <a:ext cx="1149" cy="531"/>
            </a:xfrm>
            <a:prstGeom prst="rect">
              <a:avLst/>
            </a:prstGeom>
            <a:noFill/>
          </p:spPr>
          <p:txBody>
            <a:bodyPr wrap="square" rtlCol="0">
              <a:spAutoFit/>
            </a:bodyPr>
            <a:p>
              <a:r>
                <a:rPr lang="zh-CN" altLang="en-US" sz="1600" b="1" dirty="0">
                  <a:solidFill>
                    <a:schemeClr val="bg1"/>
                  </a:solidFill>
                  <a:latin typeface="微软雅黑" panose="020B0503020204020204" pitchFamily="34" charset="-122"/>
                  <a:ea typeface="微软雅黑" panose="020B0503020204020204" pitchFamily="34" charset="-122"/>
                </a:rPr>
                <a:t>人力</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8" name="TextBox 58"/>
            <p:cNvSpPr txBox="1">
              <a:spLocks noChangeAspect="1"/>
            </p:cNvSpPr>
            <p:nvPr/>
          </p:nvSpPr>
          <p:spPr>
            <a:xfrm>
              <a:off x="5638" y="5182"/>
              <a:ext cx="1149" cy="531"/>
            </a:xfrm>
            <a:prstGeom prst="rect">
              <a:avLst/>
            </a:prstGeom>
            <a:noFill/>
          </p:spPr>
          <p:txBody>
            <a:bodyPr wrap="square" rtlCol="0">
              <a:spAutoFit/>
            </a:bodyPr>
            <a:p>
              <a:r>
                <a:rPr lang="zh-CN" altLang="en-US" sz="1600" b="1" dirty="0">
                  <a:solidFill>
                    <a:schemeClr val="bg1"/>
                  </a:solidFill>
                  <a:latin typeface="微软雅黑" panose="020B0503020204020204" pitchFamily="34" charset="-122"/>
                  <a:ea typeface="微软雅黑" panose="020B0503020204020204" pitchFamily="34" charset="-122"/>
                </a:rPr>
                <a:t>财务</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9" name="TextBox 59"/>
            <p:cNvSpPr txBox="1">
              <a:spLocks noChangeAspect="1"/>
            </p:cNvSpPr>
            <p:nvPr/>
          </p:nvSpPr>
          <p:spPr>
            <a:xfrm>
              <a:off x="4814" y="4064"/>
              <a:ext cx="1149" cy="531"/>
            </a:xfrm>
            <a:prstGeom prst="rect">
              <a:avLst/>
            </a:prstGeom>
            <a:noFill/>
          </p:spPr>
          <p:txBody>
            <a:bodyPr wrap="square" rtlCol="0">
              <a:spAutoFit/>
            </a:bodyPr>
            <a:p>
              <a:r>
                <a:rPr lang="zh-CN" altLang="en-US" sz="1600" b="1" dirty="0">
                  <a:solidFill>
                    <a:schemeClr val="bg1"/>
                  </a:solidFill>
                  <a:latin typeface="微软雅黑" panose="020B0503020204020204" pitchFamily="34" charset="-122"/>
                  <a:ea typeface="微软雅黑" panose="020B0503020204020204" pitchFamily="34" charset="-122"/>
                </a:rPr>
                <a:t>研发</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0" name="TextBox 60"/>
            <p:cNvSpPr txBox="1">
              <a:spLocks noChangeAspect="1"/>
            </p:cNvSpPr>
            <p:nvPr/>
          </p:nvSpPr>
          <p:spPr>
            <a:xfrm>
              <a:off x="4814" y="2593"/>
              <a:ext cx="1149" cy="919"/>
            </a:xfrm>
            <a:prstGeom prst="rect">
              <a:avLst/>
            </a:prstGeom>
            <a:noFill/>
          </p:spPr>
          <p:txBody>
            <a:bodyPr wrap="square" rtlCol="0">
              <a:spAutoFit/>
            </a:bodyPr>
            <a:p>
              <a:pPr algn="ctr"/>
              <a:r>
                <a:rPr lang="zh-CN" altLang="en-US" sz="1600" b="1" dirty="0">
                  <a:solidFill>
                    <a:schemeClr val="bg1"/>
                  </a:solidFill>
                  <a:latin typeface="微软雅黑" panose="020B0503020204020204" pitchFamily="34" charset="-122"/>
                  <a:ea typeface="微软雅黑" panose="020B0503020204020204" pitchFamily="34" charset="-122"/>
                </a:rPr>
                <a:t>生产</a:t>
              </a:r>
              <a:endParaRPr lang="zh-CN" altLang="en-US" sz="1600" b="1" dirty="0">
                <a:solidFill>
                  <a:schemeClr val="bg1"/>
                </a:solidFill>
                <a:latin typeface="微软雅黑" panose="020B0503020204020204" pitchFamily="34" charset="-122"/>
                <a:ea typeface="微软雅黑" panose="020B0503020204020204"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rPr>
                <a:t>服务</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12" name="文本框 11"/>
          <p:cNvSpPr txBox="1"/>
          <p:nvPr/>
        </p:nvSpPr>
        <p:spPr>
          <a:xfrm>
            <a:off x="1024890" y="1089025"/>
            <a:ext cx="2621280" cy="337185"/>
          </a:xfrm>
          <a:prstGeom prst="rect">
            <a:avLst/>
          </a:prstGeom>
          <a:noFill/>
        </p:spPr>
        <p:txBody>
          <a:bodyPr wrap="none" rtlCol="0" anchor="t">
            <a:spAutoFit/>
          </a:bodyPr>
          <a:p>
            <a:r>
              <a:rPr lang="zh-CN" altLang="en-US" sz="1600" b="1" dirty="0">
                <a:latin typeface="微软雅黑" panose="020B0503020204020204" pitchFamily="34" charset="-122"/>
                <a:ea typeface="微软雅黑" panose="020B0503020204020204" pitchFamily="34" charset="-122"/>
                <a:sym typeface="+mn-ea"/>
              </a:rPr>
              <a:t>解决客户问题，提升满意度</a:t>
            </a:r>
            <a:endParaRPr lang="zh-CN" altLang="en-US" sz="1600" b="1" dirty="0">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504825" y="2151380"/>
            <a:ext cx="2418080" cy="337185"/>
          </a:xfrm>
          <a:prstGeom prst="rect">
            <a:avLst/>
          </a:prstGeom>
          <a:noFill/>
        </p:spPr>
        <p:txBody>
          <a:bodyPr wrap="none" rtlCol="0" anchor="t">
            <a:spAutoFit/>
          </a:bodyPr>
          <a:p>
            <a:r>
              <a:rPr lang="zh-CN" altLang="en-US" sz="1600" b="1" dirty="0">
                <a:latin typeface="微软雅黑" panose="020B0503020204020204" pitchFamily="34" charset="-122"/>
                <a:ea typeface="微软雅黑" panose="020B0503020204020204" pitchFamily="34" charset="-122"/>
                <a:sym typeface="+mn-ea"/>
              </a:rPr>
              <a:t>提供有价值的产品或服务</a:t>
            </a:r>
            <a:endParaRPr lang="zh-CN" altLang="en-US" sz="1600" b="1" dirty="0">
              <a:latin typeface="微软雅黑" panose="020B0503020204020204" pitchFamily="34" charset="-122"/>
              <a:ea typeface="微软雅黑" panose="020B0503020204020204" pitchFamily="34" charset="-122"/>
              <a:sym typeface="+mn-ea"/>
            </a:endParaRPr>
          </a:p>
        </p:txBody>
      </p:sp>
      <p:sp>
        <p:nvSpPr>
          <p:cNvPr id="14" name="文本框 13"/>
          <p:cNvSpPr txBox="1"/>
          <p:nvPr/>
        </p:nvSpPr>
        <p:spPr>
          <a:xfrm>
            <a:off x="828040" y="3231515"/>
            <a:ext cx="2011680" cy="337185"/>
          </a:xfrm>
          <a:prstGeom prst="rect">
            <a:avLst/>
          </a:prstGeom>
          <a:noFill/>
        </p:spPr>
        <p:txBody>
          <a:bodyPr wrap="none" rtlCol="0" anchor="t">
            <a:spAutoFit/>
          </a:bodyPr>
          <a:p>
            <a:r>
              <a:rPr lang="zh-CN" altLang="en-US" sz="1600" b="1" dirty="0">
                <a:latin typeface="微软雅黑" panose="020B0503020204020204" pitchFamily="34" charset="-122"/>
                <a:ea typeface="微软雅黑" panose="020B0503020204020204" pitchFamily="34" charset="-122"/>
                <a:sym typeface="+mn-ea"/>
              </a:rPr>
              <a:t>技术研发，产品升级</a:t>
            </a:r>
            <a:endParaRPr lang="zh-CN" altLang="en-US" sz="1600" b="1" dirty="0">
              <a:latin typeface="微软雅黑" panose="020B0503020204020204" pitchFamily="34" charset="-122"/>
              <a:ea typeface="微软雅黑" panose="020B0503020204020204" pitchFamily="34" charset="-122"/>
              <a:sym typeface="+mn-ea"/>
            </a:endParaRPr>
          </a:p>
        </p:txBody>
      </p:sp>
      <p:sp>
        <p:nvSpPr>
          <p:cNvPr id="15" name="文本框 14"/>
          <p:cNvSpPr txBox="1"/>
          <p:nvPr/>
        </p:nvSpPr>
        <p:spPr>
          <a:xfrm>
            <a:off x="337185" y="4255135"/>
            <a:ext cx="3230880" cy="337185"/>
          </a:xfrm>
          <a:prstGeom prst="rect">
            <a:avLst/>
          </a:prstGeom>
          <a:noFill/>
        </p:spPr>
        <p:txBody>
          <a:bodyPr wrap="none" rtlCol="0" anchor="t">
            <a:spAutoFit/>
          </a:bodyPr>
          <a:p>
            <a:r>
              <a:rPr lang="zh-CN" altLang="en-US" sz="1600" b="1" dirty="0">
                <a:latin typeface="微软雅黑" panose="020B0503020204020204" pitchFamily="34" charset="-122"/>
                <a:ea typeface="微软雅黑" panose="020B0503020204020204" pitchFamily="34" charset="-122"/>
                <a:sym typeface="+mn-ea"/>
              </a:rPr>
              <a:t>财务收纳，支出，计划以及投融资</a:t>
            </a:r>
            <a:endParaRPr lang="zh-CN" altLang="en-US" sz="1600" b="1" dirty="0">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5172710" y="1089025"/>
            <a:ext cx="2214880" cy="337185"/>
          </a:xfrm>
          <a:prstGeom prst="rect">
            <a:avLst/>
          </a:prstGeom>
          <a:noFill/>
        </p:spPr>
        <p:txBody>
          <a:bodyPr wrap="none" rtlCol="0" anchor="t">
            <a:spAutoFit/>
          </a:bodyPr>
          <a:p>
            <a:r>
              <a:rPr lang="zh-CN" altLang="en-US" sz="1600" b="1" dirty="0">
                <a:latin typeface="微软雅黑" panose="020B0503020204020204" pitchFamily="34" charset="-122"/>
                <a:ea typeface="微软雅黑" panose="020B0503020204020204" pitchFamily="34" charset="-122"/>
                <a:sym typeface="+mn-ea"/>
              </a:rPr>
              <a:t>把商品销售给目标客户</a:t>
            </a:r>
            <a:endParaRPr lang="zh-CN" altLang="en-US" sz="1600" b="1" dirty="0">
              <a:latin typeface="微软雅黑" panose="020B0503020204020204" pitchFamily="34" charset="-122"/>
              <a:ea typeface="微软雅黑" panose="020B0503020204020204" pitchFamily="34" charset="-122"/>
              <a:sym typeface="+mn-ea"/>
            </a:endParaRPr>
          </a:p>
        </p:txBody>
      </p:sp>
      <p:sp>
        <p:nvSpPr>
          <p:cNvPr id="17" name="文本框 16"/>
          <p:cNvSpPr txBox="1"/>
          <p:nvPr/>
        </p:nvSpPr>
        <p:spPr>
          <a:xfrm>
            <a:off x="5940425" y="2151380"/>
            <a:ext cx="2824480" cy="337185"/>
          </a:xfrm>
          <a:prstGeom prst="rect">
            <a:avLst/>
          </a:prstGeom>
          <a:noFill/>
        </p:spPr>
        <p:txBody>
          <a:bodyPr wrap="none" rtlCol="0" anchor="t">
            <a:spAutoFit/>
          </a:bodyPr>
          <a:p>
            <a:r>
              <a:rPr lang="zh-CN" altLang="en-US" sz="1600" b="1" dirty="0">
                <a:latin typeface="微软雅黑" panose="020B0503020204020204" pitchFamily="34" charset="-122"/>
                <a:ea typeface="微软雅黑" panose="020B0503020204020204" pitchFamily="34" charset="-122"/>
                <a:sym typeface="+mn-ea"/>
              </a:rPr>
              <a:t>把商品，品牌信息传递给客户</a:t>
            </a:r>
            <a:endParaRPr lang="zh-CN" altLang="en-US" sz="1600" b="1" dirty="0">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5902325" y="3338195"/>
            <a:ext cx="3027680" cy="337185"/>
          </a:xfrm>
          <a:prstGeom prst="rect">
            <a:avLst/>
          </a:prstGeom>
          <a:noFill/>
        </p:spPr>
        <p:txBody>
          <a:bodyPr wrap="none" rtlCol="0" anchor="t">
            <a:spAutoFit/>
          </a:bodyPr>
          <a:p>
            <a:r>
              <a:rPr lang="zh-CN" altLang="en-US" sz="1600" b="1" dirty="0">
                <a:latin typeface="微软雅黑" panose="020B0503020204020204" pitchFamily="34" charset="-122"/>
                <a:ea typeface="微软雅黑" panose="020B0503020204020204" pitchFamily="34" charset="-122"/>
                <a:sym typeface="+mn-ea"/>
              </a:rPr>
              <a:t>工作基础，行政事务，网络管理</a:t>
            </a:r>
            <a:endParaRPr lang="zh-CN" altLang="en-US" sz="1600" b="1" dirty="0">
              <a:latin typeface="微软雅黑" panose="020B0503020204020204" pitchFamily="34" charset="-122"/>
              <a:ea typeface="微软雅黑" panose="020B0503020204020204" pitchFamily="34" charset="-122"/>
              <a:sym typeface="+mn-ea"/>
            </a:endParaRPr>
          </a:p>
        </p:txBody>
      </p:sp>
      <p:sp>
        <p:nvSpPr>
          <p:cNvPr id="20" name="文本框 19"/>
          <p:cNvSpPr txBox="1"/>
          <p:nvPr/>
        </p:nvSpPr>
        <p:spPr>
          <a:xfrm>
            <a:off x="5229860" y="4255135"/>
            <a:ext cx="1605280" cy="337185"/>
          </a:xfrm>
          <a:prstGeom prst="rect">
            <a:avLst/>
          </a:prstGeom>
          <a:noFill/>
        </p:spPr>
        <p:txBody>
          <a:bodyPr wrap="none" rtlCol="0" anchor="t">
            <a:spAutoFit/>
          </a:bodyPr>
          <a:p>
            <a:r>
              <a:rPr lang="zh-CN" altLang="en-US" sz="1600" b="1" dirty="0">
                <a:latin typeface="微软雅黑" panose="020B0503020204020204" pitchFamily="34" charset="-122"/>
                <a:ea typeface="微软雅黑" panose="020B0503020204020204" pitchFamily="34" charset="-122"/>
                <a:sym typeface="+mn-ea"/>
              </a:rPr>
              <a:t>人才的选育用留</a:t>
            </a:r>
            <a:endParaRPr lang="zh-CN" altLang="en-US" sz="1600" b="1"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关于职位你需要了解的</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40" name="圆角矩形 30"/>
          <p:cNvSpPr>
            <a:spLocks noChangeAspect="1"/>
          </p:cNvSpPr>
          <p:nvPr/>
        </p:nvSpPr>
        <p:spPr>
          <a:xfrm>
            <a:off x="884457" y="2610952"/>
            <a:ext cx="966348" cy="57240"/>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ea typeface="微软雅黑" panose="020B0503020204020204" pitchFamily="34" charset="-122"/>
            </a:endParaRPr>
          </a:p>
        </p:txBody>
      </p:sp>
      <p:sp>
        <p:nvSpPr>
          <p:cNvPr id="43" name="圆角矩形 34"/>
          <p:cNvSpPr>
            <a:spLocks noChangeAspect="1"/>
          </p:cNvSpPr>
          <p:nvPr/>
        </p:nvSpPr>
        <p:spPr>
          <a:xfrm>
            <a:off x="3061813" y="2611314"/>
            <a:ext cx="966348" cy="5724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ea typeface="微软雅黑" panose="020B0503020204020204" pitchFamily="34" charset="-122"/>
            </a:endParaRPr>
          </a:p>
        </p:txBody>
      </p:sp>
      <p:sp>
        <p:nvSpPr>
          <p:cNvPr id="48" name="圆角矩形 38"/>
          <p:cNvSpPr>
            <a:spLocks noChangeAspect="1"/>
          </p:cNvSpPr>
          <p:nvPr/>
        </p:nvSpPr>
        <p:spPr>
          <a:xfrm>
            <a:off x="5390163" y="2611315"/>
            <a:ext cx="966348" cy="57240"/>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ea typeface="微软雅黑" panose="020B0503020204020204" pitchFamily="34" charset="-122"/>
            </a:endParaRPr>
          </a:p>
        </p:txBody>
      </p:sp>
      <p:sp>
        <p:nvSpPr>
          <p:cNvPr id="49" name="圆角矩形 39"/>
          <p:cNvSpPr>
            <a:spLocks noChangeAspect="1"/>
          </p:cNvSpPr>
          <p:nvPr/>
        </p:nvSpPr>
        <p:spPr>
          <a:xfrm>
            <a:off x="7535150" y="2611040"/>
            <a:ext cx="966348" cy="57240"/>
          </a:xfrm>
          <a:prstGeom prst="roundRect">
            <a:avLst>
              <a:gd name="adj" fmla="val 50000"/>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ea typeface="微软雅黑" panose="020B0503020204020204" pitchFamily="34" charset="-122"/>
            </a:endParaRPr>
          </a:p>
        </p:txBody>
      </p:sp>
      <p:sp>
        <p:nvSpPr>
          <p:cNvPr id="4" name="任意多边形 45"/>
          <p:cNvSpPr>
            <a:spLocks noChangeAspect="1"/>
          </p:cNvSpPr>
          <p:nvPr/>
        </p:nvSpPr>
        <p:spPr>
          <a:xfrm rot="8100000">
            <a:off x="757942" y="1214711"/>
            <a:ext cx="1220017" cy="1197519"/>
          </a:xfrm>
          <a:custGeom>
            <a:avLst/>
            <a:gdLst>
              <a:gd name="connsiteX0" fmla="*/ 852964 w 2301918"/>
              <a:gd name="connsiteY0" fmla="*/ 2136037 h 2259470"/>
              <a:gd name="connsiteX1" fmla="*/ 852958 w 2301918"/>
              <a:gd name="connsiteY1" fmla="*/ 2136030 h 2259470"/>
              <a:gd name="connsiteX2" fmla="*/ 123441 w 2301918"/>
              <a:gd name="connsiteY2" fmla="*/ 1406512 h 2259470"/>
              <a:gd name="connsiteX3" fmla="*/ 123433 w 2301918"/>
              <a:gd name="connsiteY3" fmla="*/ 1406506 h 2259470"/>
              <a:gd name="connsiteX4" fmla="*/ 123427 w 2301918"/>
              <a:gd name="connsiteY4" fmla="*/ 1406498 h 2259470"/>
              <a:gd name="connsiteX5" fmla="*/ 98928 w 2301918"/>
              <a:gd name="connsiteY5" fmla="*/ 1381999 h 2259470"/>
              <a:gd name="connsiteX6" fmla="*/ 101397 w 2301918"/>
              <a:gd name="connsiteY6" fmla="*/ 1379529 h 2259470"/>
              <a:gd name="connsiteX7" fmla="*/ 69431 w 2301918"/>
              <a:gd name="connsiteY7" fmla="*/ 1340396 h 2259470"/>
              <a:gd name="connsiteX8" fmla="*/ 123433 w 2301918"/>
              <a:gd name="connsiteY8" fmla="*/ 810517 h 2259470"/>
              <a:gd name="connsiteX9" fmla="*/ 653312 w 2301918"/>
              <a:gd name="connsiteY9" fmla="*/ 756515 h 2259470"/>
              <a:gd name="connsiteX10" fmla="*/ 692446 w 2301918"/>
              <a:gd name="connsiteY10" fmla="*/ 788481 h 2259470"/>
              <a:gd name="connsiteX11" fmla="*/ 694917 w 2301918"/>
              <a:gd name="connsiteY11" fmla="*/ 786010 h 2259470"/>
              <a:gd name="connsiteX12" fmla="*/ 754052 w 2301918"/>
              <a:gd name="connsiteY12" fmla="*/ 845145 h 2259470"/>
              <a:gd name="connsiteX13" fmla="*/ 754052 w 2301918"/>
              <a:gd name="connsiteY13" fmla="*/ 421437 h 2259470"/>
              <a:gd name="connsiteX14" fmla="*/ 754051 w 2301918"/>
              <a:gd name="connsiteY14" fmla="*/ 421428 h 2259470"/>
              <a:gd name="connsiteX15" fmla="*/ 754052 w 2301918"/>
              <a:gd name="connsiteY15" fmla="*/ 421420 h 2259470"/>
              <a:gd name="connsiteX16" fmla="*/ 754052 w 2301918"/>
              <a:gd name="connsiteY16" fmla="*/ 386771 h 2259470"/>
              <a:gd name="connsiteX17" fmla="*/ 757545 w 2301918"/>
              <a:gd name="connsiteY17" fmla="*/ 386771 h 2259470"/>
              <a:gd name="connsiteX18" fmla="*/ 762613 w 2301918"/>
              <a:gd name="connsiteY18" fmla="*/ 336496 h 2259470"/>
              <a:gd name="connsiteX19" fmla="*/ 1175479 w 2301918"/>
              <a:gd name="connsiteY19" fmla="*/ 0 h 2259470"/>
              <a:gd name="connsiteX20" fmla="*/ 1588345 w 2301918"/>
              <a:gd name="connsiteY20" fmla="*/ 336495 h 2259470"/>
              <a:gd name="connsiteX21" fmla="*/ 1593413 w 2301918"/>
              <a:gd name="connsiteY21" fmla="*/ 386771 h 2259470"/>
              <a:gd name="connsiteX22" fmla="*/ 1596908 w 2301918"/>
              <a:gd name="connsiteY22" fmla="*/ 386771 h 2259470"/>
              <a:gd name="connsiteX23" fmla="*/ 1596908 w 2301918"/>
              <a:gd name="connsiteY23" fmla="*/ 796107 h 2259470"/>
              <a:gd name="connsiteX24" fmla="*/ 1608538 w 2301918"/>
              <a:gd name="connsiteY24" fmla="*/ 784478 h 2259470"/>
              <a:gd name="connsiteX25" fmla="*/ 1611162 w 2301918"/>
              <a:gd name="connsiteY25" fmla="*/ 787102 h 2259470"/>
              <a:gd name="connsiteX26" fmla="*/ 1648607 w 2301918"/>
              <a:gd name="connsiteY26" fmla="*/ 756516 h 2259470"/>
              <a:gd name="connsiteX27" fmla="*/ 2178486 w 2301918"/>
              <a:gd name="connsiteY27" fmla="*/ 810518 h 2259470"/>
              <a:gd name="connsiteX28" fmla="*/ 2232487 w 2301918"/>
              <a:gd name="connsiteY28" fmla="*/ 1340396 h 2259470"/>
              <a:gd name="connsiteX29" fmla="*/ 2201901 w 2301918"/>
              <a:gd name="connsiteY29" fmla="*/ 1377841 h 2259470"/>
              <a:gd name="connsiteX30" fmla="*/ 2204526 w 2301918"/>
              <a:gd name="connsiteY30" fmla="*/ 1380466 h 2259470"/>
              <a:gd name="connsiteX31" fmla="*/ 2178486 w 2301918"/>
              <a:gd name="connsiteY31" fmla="*/ 1406507 h 2259470"/>
              <a:gd name="connsiteX32" fmla="*/ 1428634 w 2301918"/>
              <a:gd name="connsiteY32" fmla="*/ 2156358 h 2259470"/>
              <a:gd name="connsiteX33" fmla="*/ 1426840 w 2301918"/>
              <a:gd name="connsiteY33" fmla="*/ 2154565 h 2259470"/>
              <a:gd name="connsiteX34" fmla="*/ 1391549 w 2301918"/>
              <a:gd name="connsiteY34" fmla="*/ 2184133 h 2259470"/>
              <a:gd name="connsiteX35" fmla="*/ 919075 w 2301918"/>
              <a:gd name="connsiteY35" fmla="*/ 2190039 h 2259470"/>
              <a:gd name="connsiteX36" fmla="*/ 875254 w 2301918"/>
              <a:gd name="connsiteY36" fmla="*/ 2154245 h 2259470"/>
              <a:gd name="connsiteX37" fmla="*/ 873214 w 2301918"/>
              <a:gd name="connsiteY37" fmla="*/ 2156285 h 2259470"/>
              <a:gd name="connsiteX38" fmla="*/ 852972 w 2301918"/>
              <a:gd name="connsiteY38" fmla="*/ 2136044 h 22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1918" h="2259470">
                <a:moveTo>
                  <a:pt x="852964" y="2136037"/>
                </a:moveTo>
                <a:lnTo>
                  <a:pt x="852958" y="2136030"/>
                </a:lnTo>
                <a:lnTo>
                  <a:pt x="123441" y="1406512"/>
                </a:lnTo>
                <a:lnTo>
                  <a:pt x="123433" y="1406506"/>
                </a:lnTo>
                <a:lnTo>
                  <a:pt x="123427" y="1406498"/>
                </a:lnTo>
                <a:lnTo>
                  <a:pt x="98928" y="1381999"/>
                </a:lnTo>
                <a:lnTo>
                  <a:pt x="101397" y="1379529"/>
                </a:lnTo>
                <a:lnTo>
                  <a:pt x="69431" y="1340396"/>
                </a:lnTo>
                <a:cubicBezTo>
                  <a:pt x="-38573" y="1176818"/>
                  <a:pt x="-20572" y="954522"/>
                  <a:pt x="123433" y="810517"/>
                </a:cubicBezTo>
                <a:cubicBezTo>
                  <a:pt x="267439" y="666511"/>
                  <a:pt x="489734" y="648511"/>
                  <a:pt x="653312" y="756515"/>
                </a:cubicBezTo>
                <a:lnTo>
                  <a:pt x="692446" y="788481"/>
                </a:lnTo>
                <a:lnTo>
                  <a:pt x="694917" y="786010"/>
                </a:lnTo>
                <a:lnTo>
                  <a:pt x="754052" y="845145"/>
                </a:lnTo>
                <a:lnTo>
                  <a:pt x="754052" y="421437"/>
                </a:lnTo>
                <a:lnTo>
                  <a:pt x="754051" y="421428"/>
                </a:lnTo>
                <a:lnTo>
                  <a:pt x="754052" y="421420"/>
                </a:lnTo>
                <a:lnTo>
                  <a:pt x="754052" y="386771"/>
                </a:lnTo>
                <a:lnTo>
                  <a:pt x="757545" y="386771"/>
                </a:lnTo>
                <a:lnTo>
                  <a:pt x="762613" y="336496"/>
                </a:lnTo>
                <a:cubicBezTo>
                  <a:pt x="801910" y="144458"/>
                  <a:pt x="971824" y="0"/>
                  <a:pt x="1175479" y="0"/>
                </a:cubicBezTo>
                <a:cubicBezTo>
                  <a:pt x="1379134" y="0"/>
                  <a:pt x="1549049" y="144458"/>
                  <a:pt x="1588345" y="336495"/>
                </a:cubicBezTo>
                <a:lnTo>
                  <a:pt x="1593413" y="386771"/>
                </a:lnTo>
                <a:lnTo>
                  <a:pt x="1596908" y="386771"/>
                </a:lnTo>
                <a:lnTo>
                  <a:pt x="1596908" y="796107"/>
                </a:lnTo>
                <a:lnTo>
                  <a:pt x="1608538" y="784478"/>
                </a:lnTo>
                <a:lnTo>
                  <a:pt x="1611162" y="787102"/>
                </a:lnTo>
                <a:lnTo>
                  <a:pt x="1648607" y="756516"/>
                </a:lnTo>
                <a:cubicBezTo>
                  <a:pt x="1812185" y="648511"/>
                  <a:pt x="2034480" y="666512"/>
                  <a:pt x="2178486" y="810518"/>
                </a:cubicBezTo>
                <a:cubicBezTo>
                  <a:pt x="2322491" y="954523"/>
                  <a:pt x="2340492" y="1176818"/>
                  <a:pt x="2232487" y="1340396"/>
                </a:cubicBezTo>
                <a:lnTo>
                  <a:pt x="2201901" y="1377841"/>
                </a:lnTo>
                <a:lnTo>
                  <a:pt x="2204526" y="1380466"/>
                </a:lnTo>
                <a:lnTo>
                  <a:pt x="2178486" y="1406507"/>
                </a:lnTo>
                <a:lnTo>
                  <a:pt x="1428634" y="2156358"/>
                </a:lnTo>
                <a:lnTo>
                  <a:pt x="1426840" y="2154565"/>
                </a:lnTo>
                <a:lnTo>
                  <a:pt x="1391549" y="2184133"/>
                </a:lnTo>
                <a:cubicBezTo>
                  <a:pt x="1250292" y="2282574"/>
                  <a:pt x="1062205" y="2284543"/>
                  <a:pt x="919075" y="2190039"/>
                </a:cubicBezTo>
                <a:lnTo>
                  <a:pt x="875254" y="2154245"/>
                </a:lnTo>
                <a:lnTo>
                  <a:pt x="873214" y="2156285"/>
                </a:lnTo>
                <a:lnTo>
                  <a:pt x="852972" y="2136044"/>
                </a:lnTo>
                <a:close/>
              </a:path>
            </a:pathLst>
          </a:custGeom>
          <a:solidFill>
            <a:schemeClr val="accent1"/>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ea typeface="微软雅黑" panose="020B0503020204020204" pitchFamily="34" charset="-122"/>
            </a:endParaRPr>
          </a:p>
        </p:txBody>
      </p:sp>
      <p:sp>
        <p:nvSpPr>
          <p:cNvPr id="52" name="任意多边形 48"/>
          <p:cNvSpPr>
            <a:spLocks noChangeAspect="1"/>
          </p:cNvSpPr>
          <p:nvPr/>
        </p:nvSpPr>
        <p:spPr>
          <a:xfrm rot="13500000" flipH="1">
            <a:off x="2935269" y="1214917"/>
            <a:ext cx="1220017" cy="1197519"/>
          </a:xfrm>
          <a:custGeom>
            <a:avLst/>
            <a:gdLst>
              <a:gd name="connsiteX0" fmla="*/ 852964 w 2301918"/>
              <a:gd name="connsiteY0" fmla="*/ 2136037 h 2259470"/>
              <a:gd name="connsiteX1" fmla="*/ 852958 w 2301918"/>
              <a:gd name="connsiteY1" fmla="*/ 2136030 h 2259470"/>
              <a:gd name="connsiteX2" fmla="*/ 123441 w 2301918"/>
              <a:gd name="connsiteY2" fmla="*/ 1406512 h 2259470"/>
              <a:gd name="connsiteX3" fmla="*/ 123433 w 2301918"/>
              <a:gd name="connsiteY3" fmla="*/ 1406506 h 2259470"/>
              <a:gd name="connsiteX4" fmla="*/ 123427 w 2301918"/>
              <a:gd name="connsiteY4" fmla="*/ 1406498 h 2259470"/>
              <a:gd name="connsiteX5" fmla="*/ 98928 w 2301918"/>
              <a:gd name="connsiteY5" fmla="*/ 1381999 h 2259470"/>
              <a:gd name="connsiteX6" fmla="*/ 101397 w 2301918"/>
              <a:gd name="connsiteY6" fmla="*/ 1379529 h 2259470"/>
              <a:gd name="connsiteX7" fmla="*/ 69431 w 2301918"/>
              <a:gd name="connsiteY7" fmla="*/ 1340396 h 2259470"/>
              <a:gd name="connsiteX8" fmla="*/ 123433 w 2301918"/>
              <a:gd name="connsiteY8" fmla="*/ 810517 h 2259470"/>
              <a:gd name="connsiteX9" fmla="*/ 653312 w 2301918"/>
              <a:gd name="connsiteY9" fmla="*/ 756515 h 2259470"/>
              <a:gd name="connsiteX10" fmla="*/ 692446 w 2301918"/>
              <a:gd name="connsiteY10" fmla="*/ 788481 h 2259470"/>
              <a:gd name="connsiteX11" fmla="*/ 694917 w 2301918"/>
              <a:gd name="connsiteY11" fmla="*/ 786010 h 2259470"/>
              <a:gd name="connsiteX12" fmla="*/ 754052 w 2301918"/>
              <a:gd name="connsiteY12" fmla="*/ 845145 h 2259470"/>
              <a:gd name="connsiteX13" fmla="*/ 754052 w 2301918"/>
              <a:gd name="connsiteY13" fmla="*/ 421437 h 2259470"/>
              <a:gd name="connsiteX14" fmla="*/ 754051 w 2301918"/>
              <a:gd name="connsiteY14" fmla="*/ 421428 h 2259470"/>
              <a:gd name="connsiteX15" fmla="*/ 754052 w 2301918"/>
              <a:gd name="connsiteY15" fmla="*/ 421420 h 2259470"/>
              <a:gd name="connsiteX16" fmla="*/ 754052 w 2301918"/>
              <a:gd name="connsiteY16" fmla="*/ 386771 h 2259470"/>
              <a:gd name="connsiteX17" fmla="*/ 757545 w 2301918"/>
              <a:gd name="connsiteY17" fmla="*/ 386771 h 2259470"/>
              <a:gd name="connsiteX18" fmla="*/ 762613 w 2301918"/>
              <a:gd name="connsiteY18" fmla="*/ 336496 h 2259470"/>
              <a:gd name="connsiteX19" fmla="*/ 1175479 w 2301918"/>
              <a:gd name="connsiteY19" fmla="*/ 0 h 2259470"/>
              <a:gd name="connsiteX20" fmla="*/ 1588345 w 2301918"/>
              <a:gd name="connsiteY20" fmla="*/ 336495 h 2259470"/>
              <a:gd name="connsiteX21" fmla="*/ 1593413 w 2301918"/>
              <a:gd name="connsiteY21" fmla="*/ 386771 h 2259470"/>
              <a:gd name="connsiteX22" fmla="*/ 1596908 w 2301918"/>
              <a:gd name="connsiteY22" fmla="*/ 386771 h 2259470"/>
              <a:gd name="connsiteX23" fmla="*/ 1596908 w 2301918"/>
              <a:gd name="connsiteY23" fmla="*/ 796107 h 2259470"/>
              <a:gd name="connsiteX24" fmla="*/ 1608538 w 2301918"/>
              <a:gd name="connsiteY24" fmla="*/ 784478 h 2259470"/>
              <a:gd name="connsiteX25" fmla="*/ 1611162 w 2301918"/>
              <a:gd name="connsiteY25" fmla="*/ 787102 h 2259470"/>
              <a:gd name="connsiteX26" fmla="*/ 1648607 w 2301918"/>
              <a:gd name="connsiteY26" fmla="*/ 756516 h 2259470"/>
              <a:gd name="connsiteX27" fmla="*/ 2178486 w 2301918"/>
              <a:gd name="connsiteY27" fmla="*/ 810518 h 2259470"/>
              <a:gd name="connsiteX28" fmla="*/ 2232487 w 2301918"/>
              <a:gd name="connsiteY28" fmla="*/ 1340396 h 2259470"/>
              <a:gd name="connsiteX29" fmla="*/ 2201901 w 2301918"/>
              <a:gd name="connsiteY29" fmla="*/ 1377841 h 2259470"/>
              <a:gd name="connsiteX30" fmla="*/ 2204526 w 2301918"/>
              <a:gd name="connsiteY30" fmla="*/ 1380466 h 2259470"/>
              <a:gd name="connsiteX31" fmla="*/ 2178486 w 2301918"/>
              <a:gd name="connsiteY31" fmla="*/ 1406507 h 2259470"/>
              <a:gd name="connsiteX32" fmla="*/ 1428634 w 2301918"/>
              <a:gd name="connsiteY32" fmla="*/ 2156358 h 2259470"/>
              <a:gd name="connsiteX33" fmla="*/ 1426840 w 2301918"/>
              <a:gd name="connsiteY33" fmla="*/ 2154565 h 2259470"/>
              <a:gd name="connsiteX34" fmla="*/ 1391549 w 2301918"/>
              <a:gd name="connsiteY34" fmla="*/ 2184133 h 2259470"/>
              <a:gd name="connsiteX35" fmla="*/ 919075 w 2301918"/>
              <a:gd name="connsiteY35" fmla="*/ 2190039 h 2259470"/>
              <a:gd name="connsiteX36" fmla="*/ 875254 w 2301918"/>
              <a:gd name="connsiteY36" fmla="*/ 2154245 h 2259470"/>
              <a:gd name="connsiteX37" fmla="*/ 873214 w 2301918"/>
              <a:gd name="connsiteY37" fmla="*/ 2156285 h 2259470"/>
              <a:gd name="connsiteX38" fmla="*/ 852972 w 2301918"/>
              <a:gd name="connsiteY38" fmla="*/ 2136044 h 22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1918" h="2259470">
                <a:moveTo>
                  <a:pt x="852964" y="2136037"/>
                </a:moveTo>
                <a:lnTo>
                  <a:pt x="852958" y="2136030"/>
                </a:lnTo>
                <a:lnTo>
                  <a:pt x="123441" y="1406512"/>
                </a:lnTo>
                <a:lnTo>
                  <a:pt x="123433" y="1406506"/>
                </a:lnTo>
                <a:lnTo>
                  <a:pt x="123427" y="1406498"/>
                </a:lnTo>
                <a:lnTo>
                  <a:pt x="98928" y="1381999"/>
                </a:lnTo>
                <a:lnTo>
                  <a:pt x="101397" y="1379529"/>
                </a:lnTo>
                <a:lnTo>
                  <a:pt x="69431" y="1340396"/>
                </a:lnTo>
                <a:cubicBezTo>
                  <a:pt x="-38573" y="1176818"/>
                  <a:pt x="-20572" y="954522"/>
                  <a:pt x="123433" y="810517"/>
                </a:cubicBezTo>
                <a:cubicBezTo>
                  <a:pt x="267439" y="666511"/>
                  <a:pt x="489734" y="648511"/>
                  <a:pt x="653312" y="756515"/>
                </a:cubicBezTo>
                <a:lnTo>
                  <a:pt x="692446" y="788481"/>
                </a:lnTo>
                <a:lnTo>
                  <a:pt x="694917" y="786010"/>
                </a:lnTo>
                <a:lnTo>
                  <a:pt x="754052" y="845145"/>
                </a:lnTo>
                <a:lnTo>
                  <a:pt x="754052" y="421437"/>
                </a:lnTo>
                <a:lnTo>
                  <a:pt x="754051" y="421428"/>
                </a:lnTo>
                <a:lnTo>
                  <a:pt x="754052" y="421420"/>
                </a:lnTo>
                <a:lnTo>
                  <a:pt x="754052" y="386771"/>
                </a:lnTo>
                <a:lnTo>
                  <a:pt x="757545" y="386771"/>
                </a:lnTo>
                <a:lnTo>
                  <a:pt x="762613" y="336496"/>
                </a:lnTo>
                <a:cubicBezTo>
                  <a:pt x="801910" y="144458"/>
                  <a:pt x="971824" y="0"/>
                  <a:pt x="1175479" y="0"/>
                </a:cubicBezTo>
                <a:cubicBezTo>
                  <a:pt x="1379134" y="0"/>
                  <a:pt x="1549049" y="144458"/>
                  <a:pt x="1588345" y="336495"/>
                </a:cubicBezTo>
                <a:lnTo>
                  <a:pt x="1593413" y="386771"/>
                </a:lnTo>
                <a:lnTo>
                  <a:pt x="1596908" y="386771"/>
                </a:lnTo>
                <a:lnTo>
                  <a:pt x="1596908" y="796107"/>
                </a:lnTo>
                <a:lnTo>
                  <a:pt x="1608538" y="784478"/>
                </a:lnTo>
                <a:lnTo>
                  <a:pt x="1611162" y="787102"/>
                </a:lnTo>
                <a:lnTo>
                  <a:pt x="1648607" y="756516"/>
                </a:lnTo>
                <a:cubicBezTo>
                  <a:pt x="1812185" y="648511"/>
                  <a:pt x="2034480" y="666512"/>
                  <a:pt x="2178486" y="810518"/>
                </a:cubicBezTo>
                <a:cubicBezTo>
                  <a:pt x="2322491" y="954523"/>
                  <a:pt x="2340492" y="1176818"/>
                  <a:pt x="2232487" y="1340396"/>
                </a:cubicBezTo>
                <a:lnTo>
                  <a:pt x="2201901" y="1377841"/>
                </a:lnTo>
                <a:lnTo>
                  <a:pt x="2204526" y="1380466"/>
                </a:lnTo>
                <a:lnTo>
                  <a:pt x="2178486" y="1406507"/>
                </a:lnTo>
                <a:lnTo>
                  <a:pt x="1428634" y="2156358"/>
                </a:lnTo>
                <a:lnTo>
                  <a:pt x="1426840" y="2154565"/>
                </a:lnTo>
                <a:lnTo>
                  <a:pt x="1391549" y="2184133"/>
                </a:lnTo>
                <a:cubicBezTo>
                  <a:pt x="1250292" y="2282574"/>
                  <a:pt x="1062205" y="2284543"/>
                  <a:pt x="919075" y="2190039"/>
                </a:cubicBezTo>
                <a:lnTo>
                  <a:pt x="875254" y="2154245"/>
                </a:lnTo>
                <a:lnTo>
                  <a:pt x="873214" y="2156285"/>
                </a:lnTo>
                <a:lnTo>
                  <a:pt x="852972" y="2136044"/>
                </a:lnTo>
                <a:close/>
              </a:path>
            </a:pathLst>
          </a:custGeom>
          <a:solidFill>
            <a:schemeClr val="accent2"/>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75000"/>
                  <a:lumOff val="25000"/>
                </a:schemeClr>
              </a:solidFill>
              <a:ea typeface="微软雅黑" panose="020B0503020204020204" pitchFamily="34" charset="-122"/>
            </a:endParaRPr>
          </a:p>
        </p:txBody>
      </p:sp>
      <p:sp>
        <p:nvSpPr>
          <p:cNvPr id="54" name="任意多边形 51"/>
          <p:cNvSpPr>
            <a:spLocks noChangeAspect="1"/>
          </p:cNvSpPr>
          <p:nvPr/>
        </p:nvSpPr>
        <p:spPr>
          <a:xfrm rot="18900000" flipH="1">
            <a:off x="5263312" y="1214575"/>
            <a:ext cx="1220017" cy="1197519"/>
          </a:xfrm>
          <a:custGeom>
            <a:avLst/>
            <a:gdLst>
              <a:gd name="connsiteX0" fmla="*/ 852964 w 2301918"/>
              <a:gd name="connsiteY0" fmla="*/ 2136037 h 2259470"/>
              <a:gd name="connsiteX1" fmla="*/ 852958 w 2301918"/>
              <a:gd name="connsiteY1" fmla="*/ 2136030 h 2259470"/>
              <a:gd name="connsiteX2" fmla="*/ 123441 w 2301918"/>
              <a:gd name="connsiteY2" fmla="*/ 1406512 h 2259470"/>
              <a:gd name="connsiteX3" fmla="*/ 123433 w 2301918"/>
              <a:gd name="connsiteY3" fmla="*/ 1406506 h 2259470"/>
              <a:gd name="connsiteX4" fmla="*/ 123427 w 2301918"/>
              <a:gd name="connsiteY4" fmla="*/ 1406498 h 2259470"/>
              <a:gd name="connsiteX5" fmla="*/ 98928 w 2301918"/>
              <a:gd name="connsiteY5" fmla="*/ 1381999 h 2259470"/>
              <a:gd name="connsiteX6" fmla="*/ 101397 w 2301918"/>
              <a:gd name="connsiteY6" fmla="*/ 1379529 h 2259470"/>
              <a:gd name="connsiteX7" fmla="*/ 69431 w 2301918"/>
              <a:gd name="connsiteY7" fmla="*/ 1340396 h 2259470"/>
              <a:gd name="connsiteX8" fmla="*/ 123433 w 2301918"/>
              <a:gd name="connsiteY8" fmla="*/ 810517 h 2259470"/>
              <a:gd name="connsiteX9" fmla="*/ 653312 w 2301918"/>
              <a:gd name="connsiteY9" fmla="*/ 756515 h 2259470"/>
              <a:gd name="connsiteX10" fmla="*/ 692446 w 2301918"/>
              <a:gd name="connsiteY10" fmla="*/ 788481 h 2259470"/>
              <a:gd name="connsiteX11" fmla="*/ 694917 w 2301918"/>
              <a:gd name="connsiteY11" fmla="*/ 786010 h 2259470"/>
              <a:gd name="connsiteX12" fmla="*/ 754052 w 2301918"/>
              <a:gd name="connsiteY12" fmla="*/ 845145 h 2259470"/>
              <a:gd name="connsiteX13" fmla="*/ 754052 w 2301918"/>
              <a:gd name="connsiteY13" fmla="*/ 421437 h 2259470"/>
              <a:gd name="connsiteX14" fmla="*/ 754051 w 2301918"/>
              <a:gd name="connsiteY14" fmla="*/ 421428 h 2259470"/>
              <a:gd name="connsiteX15" fmla="*/ 754052 w 2301918"/>
              <a:gd name="connsiteY15" fmla="*/ 421420 h 2259470"/>
              <a:gd name="connsiteX16" fmla="*/ 754052 w 2301918"/>
              <a:gd name="connsiteY16" fmla="*/ 386771 h 2259470"/>
              <a:gd name="connsiteX17" fmla="*/ 757545 w 2301918"/>
              <a:gd name="connsiteY17" fmla="*/ 386771 h 2259470"/>
              <a:gd name="connsiteX18" fmla="*/ 762613 w 2301918"/>
              <a:gd name="connsiteY18" fmla="*/ 336496 h 2259470"/>
              <a:gd name="connsiteX19" fmla="*/ 1175479 w 2301918"/>
              <a:gd name="connsiteY19" fmla="*/ 0 h 2259470"/>
              <a:gd name="connsiteX20" fmla="*/ 1588345 w 2301918"/>
              <a:gd name="connsiteY20" fmla="*/ 336495 h 2259470"/>
              <a:gd name="connsiteX21" fmla="*/ 1593413 w 2301918"/>
              <a:gd name="connsiteY21" fmla="*/ 386771 h 2259470"/>
              <a:gd name="connsiteX22" fmla="*/ 1596908 w 2301918"/>
              <a:gd name="connsiteY22" fmla="*/ 386771 h 2259470"/>
              <a:gd name="connsiteX23" fmla="*/ 1596908 w 2301918"/>
              <a:gd name="connsiteY23" fmla="*/ 796107 h 2259470"/>
              <a:gd name="connsiteX24" fmla="*/ 1608538 w 2301918"/>
              <a:gd name="connsiteY24" fmla="*/ 784478 h 2259470"/>
              <a:gd name="connsiteX25" fmla="*/ 1611162 w 2301918"/>
              <a:gd name="connsiteY25" fmla="*/ 787102 h 2259470"/>
              <a:gd name="connsiteX26" fmla="*/ 1648607 w 2301918"/>
              <a:gd name="connsiteY26" fmla="*/ 756516 h 2259470"/>
              <a:gd name="connsiteX27" fmla="*/ 2178486 w 2301918"/>
              <a:gd name="connsiteY27" fmla="*/ 810518 h 2259470"/>
              <a:gd name="connsiteX28" fmla="*/ 2232487 w 2301918"/>
              <a:gd name="connsiteY28" fmla="*/ 1340396 h 2259470"/>
              <a:gd name="connsiteX29" fmla="*/ 2201901 w 2301918"/>
              <a:gd name="connsiteY29" fmla="*/ 1377841 h 2259470"/>
              <a:gd name="connsiteX30" fmla="*/ 2204526 w 2301918"/>
              <a:gd name="connsiteY30" fmla="*/ 1380466 h 2259470"/>
              <a:gd name="connsiteX31" fmla="*/ 2178486 w 2301918"/>
              <a:gd name="connsiteY31" fmla="*/ 1406507 h 2259470"/>
              <a:gd name="connsiteX32" fmla="*/ 1428634 w 2301918"/>
              <a:gd name="connsiteY32" fmla="*/ 2156358 h 2259470"/>
              <a:gd name="connsiteX33" fmla="*/ 1426840 w 2301918"/>
              <a:gd name="connsiteY33" fmla="*/ 2154565 h 2259470"/>
              <a:gd name="connsiteX34" fmla="*/ 1391549 w 2301918"/>
              <a:gd name="connsiteY34" fmla="*/ 2184133 h 2259470"/>
              <a:gd name="connsiteX35" fmla="*/ 919075 w 2301918"/>
              <a:gd name="connsiteY35" fmla="*/ 2190039 h 2259470"/>
              <a:gd name="connsiteX36" fmla="*/ 875254 w 2301918"/>
              <a:gd name="connsiteY36" fmla="*/ 2154245 h 2259470"/>
              <a:gd name="connsiteX37" fmla="*/ 873214 w 2301918"/>
              <a:gd name="connsiteY37" fmla="*/ 2156285 h 2259470"/>
              <a:gd name="connsiteX38" fmla="*/ 852972 w 2301918"/>
              <a:gd name="connsiteY38" fmla="*/ 2136044 h 22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1918" h="2259470">
                <a:moveTo>
                  <a:pt x="852964" y="2136037"/>
                </a:moveTo>
                <a:lnTo>
                  <a:pt x="852958" y="2136030"/>
                </a:lnTo>
                <a:lnTo>
                  <a:pt x="123441" y="1406512"/>
                </a:lnTo>
                <a:lnTo>
                  <a:pt x="123433" y="1406506"/>
                </a:lnTo>
                <a:lnTo>
                  <a:pt x="123427" y="1406498"/>
                </a:lnTo>
                <a:lnTo>
                  <a:pt x="98928" y="1381999"/>
                </a:lnTo>
                <a:lnTo>
                  <a:pt x="101397" y="1379529"/>
                </a:lnTo>
                <a:lnTo>
                  <a:pt x="69431" y="1340396"/>
                </a:lnTo>
                <a:cubicBezTo>
                  <a:pt x="-38573" y="1176818"/>
                  <a:pt x="-20572" y="954522"/>
                  <a:pt x="123433" y="810517"/>
                </a:cubicBezTo>
                <a:cubicBezTo>
                  <a:pt x="267439" y="666511"/>
                  <a:pt x="489734" y="648511"/>
                  <a:pt x="653312" y="756515"/>
                </a:cubicBezTo>
                <a:lnTo>
                  <a:pt x="692446" y="788481"/>
                </a:lnTo>
                <a:lnTo>
                  <a:pt x="694917" y="786010"/>
                </a:lnTo>
                <a:lnTo>
                  <a:pt x="754052" y="845145"/>
                </a:lnTo>
                <a:lnTo>
                  <a:pt x="754052" y="421437"/>
                </a:lnTo>
                <a:lnTo>
                  <a:pt x="754051" y="421428"/>
                </a:lnTo>
                <a:lnTo>
                  <a:pt x="754052" y="421420"/>
                </a:lnTo>
                <a:lnTo>
                  <a:pt x="754052" y="386771"/>
                </a:lnTo>
                <a:lnTo>
                  <a:pt x="757545" y="386771"/>
                </a:lnTo>
                <a:lnTo>
                  <a:pt x="762613" y="336496"/>
                </a:lnTo>
                <a:cubicBezTo>
                  <a:pt x="801910" y="144458"/>
                  <a:pt x="971824" y="0"/>
                  <a:pt x="1175479" y="0"/>
                </a:cubicBezTo>
                <a:cubicBezTo>
                  <a:pt x="1379134" y="0"/>
                  <a:pt x="1549049" y="144458"/>
                  <a:pt x="1588345" y="336495"/>
                </a:cubicBezTo>
                <a:lnTo>
                  <a:pt x="1593413" y="386771"/>
                </a:lnTo>
                <a:lnTo>
                  <a:pt x="1596908" y="386771"/>
                </a:lnTo>
                <a:lnTo>
                  <a:pt x="1596908" y="796107"/>
                </a:lnTo>
                <a:lnTo>
                  <a:pt x="1608538" y="784478"/>
                </a:lnTo>
                <a:lnTo>
                  <a:pt x="1611162" y="787102"/>
                </a:lnTo>
                <a:lnTo>
                  <a:pt x="1648607" y="756516"/>
                </a:lnTo>
                <a:cubicBezTo>
                  <a:pt x="1812185" y="648511"/>
                  <a:pt x="2034480" y="666512"/>
                  <a:pt x="2178486" y="810518"/>
                </a:cubicBezTo>
                <a:cubicBezTo>
                  <a:pt x="2322491" y="954523"/>
                  <a:pt x="2340492" y="1176818"/>
                  <a:pt x="2232487" y="1340396"/>
                </a:cubicBezTo>
                <a:lnTo>
                  <a:pt x="2201901" y="1377841"/>
                </a:lnTo>
                <a:lnTo>
                  <a:pt x="2204526" y="1380466"/>
                </a:lnTo>
                <a:lnTo>
                  <a:pt x="2178486" y="1406507"/>
                </a:lnTo>
                <a:lnTo>
                  <a:pt x="1428634" y="2156358"/>
                </a:lnTo>
                <a:lnTo>
                  <a:pt x="1426840" y="2154565"/>
                </a:lnTo>
                <a:lnTo>
                  <a:pt x="1391549" y="2184133"/>
                </a:lnTo>
                <a:cubicBezTo>
                  <a:pt x="1250292" y="2282574"/>
                  <a:pt x="1062205" y="2284543"/>
                  <a:pt x="919075" y="2190039"/>
                </a:cubicBezTo>
                <a:lnTo>
                  <a:pt x="875254" y="2154245"/>
                </a:lnTo>
                <a:lnTo>
                  <a:pt x="873214" y="2156285"/>
                </a:lnTo>
                <a:lnTo>
                  <a:pt x="852972" y="2136044"/>
                </a:lnTo>
                <a:close/>
              </a:path>
            </a:pathLst>
          </a:custGeom>
          <a:solidFill>
            <a:schemeClr val="accent1"/>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ea typeface="微软雅黑" panose="020B0503020204020204" pitchFamily="34" charset="-122"/>
            </a:endParaRPr>
          </a:p>
        </p:txBody>
      </p:sp>
      <p:sp>
        <p:nvSpPr>
          <p:cNvPr id="56" name="任意多边形 54"/>
          <p:cNvSpPr>
            <a:spLocks noChangeAspect="1"/>
          </p:cNvSpPr>
          <p:nvPr/>
        </p:nvSpPr>
        <p:spPr>
          <a:xfrm rot="2700000">
            <a:off x="7408030" y="1214729"/>
            <a:ext cx="1220017" cy="1197519"/>
          </a:xfrm>
          <a:custGeom>
            <a:avLst/>
            <a:gdLst>
              <a:gd name="connsiteX0" fmla="*/ 852964 w 2301918"/>
              <a:gd name="connsiteY0" fmla="*/ 2136037 h 2259470"/>
              <a:gd name="connsiteX1" fmla="*/ 852958 w 2301918"/>
              <a:gd name="connsiteY1" fmla="*/ 2136030 h 2259470"/>
              <a:gd name="connsiteX2" fmla="*/ 123441 w 2301918"/>
              <a:gd name="connsiteY2" fmla="*/ 1406512 h 2259470"/>
              <a:gd name="connsiteX3" fmla="*/ 123433 w 2301918"/>
              <a:gd name="connsiteY3" fmla="*/ 1406506 h 2259470"/>
              <a:gd name="connsiteX4" fmla="*/ 123427 w 2301918"/>
              <a:gd name="connsiteY4" fmla="*/ 1406498 h 2259470"/>
              <a:gd name="connsiteX5" fmla="*/ 98928 w 2301918"/>
              <a:gd name="connsiteY5" fmla="*/ 1381999 h 2259470"/>
              <a:gd name="connsiteX6" fmla="*/ 101397 w 2301918"/>
              <a:gd name="connsiteY6" fmla="*/ 1379529 h 2259470"/>
              <a:gd name="connsiteX7" fmla="*/ 69431 w 2301918"/>
              <a:gd name="connsiteY7" fmla="*/ 1340396 h 2259470"/>
              <a:gd name="connsiteX8" fmla="*/ 123433 w 2301918"/>
              <a:gd name="connsiteY8" fmla="*/ 810517 h 2259470"/>
              <a:gd name="connsiteX9" fmla="*/ 653312 w 2301918"/>
              <a:gd name="connsiteY9" fmla="*/ 756515 h 2259470"/>
              <a:gd name="connsiteX10" fmla="*/ 692446 w 2301918"/>
              <a:gd name="connsiteY10" fmla="*/ 788481 h 2259470"/>
              <a:gd name="connsiteX11" fmla="*/ 694917 w 2301918"/>
              <a:gd name="connsiteY11" fmla="*/ 786010 h 2259470"/>
              <a:gd name="connsiteX12" fmla="*/ 754052 w 2301918"/>
              <a:gd name="connsiteY12" fmla="*/ 845145 h 2259470"/>
              <a:gd name="connsiteX13" fmla="*/ 754052 w 2301918"/>
              <a:gd name="connsiteY13" fmla="*/ 421437 h 2259470"/>
              <a:gd name="connsiteX14" fmla="*/ 754051 w 2301918"/>
              <a:gd name="connsiteY14" fmla="*/ 421428 h 2259470"/>
              <a:gd name="connsiteX15" fmla="*/ 754052 w 2301918"/>
              <a:gd name="connsiteY15" fmla="*/ 421420 h 2259470"/>
              <a:gd name="connsiteX16" fmla="*/ 754052 w 2301918"/>
              <a:gd name="connsiteY16" fmla="*/ 386771 h 2259470"/>
              <a:gd name="connsiteX17" fmla="*/ 757545 w 2301918"/>
              <a:gd name="connsiteY17" fmla="*/ 386771 h 2259470"/>
              <a:gd name="connsiteX18" fmla="*/ 762613 w 2301918"/>
              <a:gd name="connsiteY18" fmla="*/ 336496 h 2259470"/>
              <a:gd name="connsiteX19" fmla="*/ 1175479 w 2301918"/>
              <a:gd name="connsiteY19" fmla="*/ 0 h 2259470"/>
              <a:gd name="connsiteX20" fmla="*/ 1588345 w 2301918"/>
              <a:gd name="connsiteY20" fmla="*/ 336495 h 2259470"/>
              <a:gd name="connsiteX21" fmla="*/ 1593413 w 2301918"/>
              <a:gd name="connsiteY21" fmla="*/ 386771 h 2259470"/>
              <a:gd name="connsiteX22" fmla="*/ 1596908 w 2301918"/>
              <a:gd name="connsiteY22" fmla="*/ 386771 h 2259470"/>
              <a:gd name="connsiteX23" fmla="*/ 1596908 w 2301918"/>
              <a:gd name="connsiteY23" fmla="*/ 796107 h 2259470"/>
              <a:gd name="connsiteX24" fmla="*/ 1608538 w 2301918"/>
              <a:gd name="connsiteY24" fmla="*/ 784478 h 2259470"/>
              <a:gd name="connsiteX25" fmla="*/ 1611162 w 2301918"/>
              <a:gd name="connsiteY25" fmla="*/ 787102 h 2259470"/>
              <a:gd name="connsiteX26" fmla="*/ 1648607 w 2301918"/>
              <a:gd name="connsiteY26" fmla="*/ 756516 h 2259470"/>
              <a:gd name="connsiteX27" fmla="*/ 2178486 w 2301918"/>
              <a:gd name="connsiteY27" fmla="*/ 810518 h 2259470"/>
              <a:gd name="connsiteX28" fmla="*/ 2232487 w 2301918"/>
              <a:gd name="connsiteY28" fmla="*/ 1340396 h 2259470"/>
              <a:gd name="connsiteX29" fmla="*/ 2201901 w 2301918"/>
              <a:gd name="connsiteY29" fmla="*/ 1377841 h 2259470"/>
              <a:gd name="connsiteX30" fmla="*/ 2204526 w 2301918"/>
              <a:gd name="connsiteY30" fmla="*/ 1380466 h 2259470"/>
              <a:gd name="connsiteX31" fmla="*/ 2178486 w 2301918"/>
              <a:gd name="connsiteY31" fmla="*/ 1406507 h 2259470"/>
              <a:gd name="connsiteX32" fmla="*/ 1428634 w 2301918"/>
              <a:gd name="connsiteY32" fmla="*/ 2156358 h 2259470"/>
              <a:gd name="connsiteX33" fmla="*/ 1426840 w 2301918"/>
              <a:gd name="connsiteY33" fmla="*/ 2154565 h 2259470"/>
              <a:gd name="connsiteX34" fmla="*/ 1391549 w 2301918"/>
              <a:gd name="connsiteY34" fmla="*/ 2184133 h 2259470"/>
              <a:gd name="connsiteX35" fmla="*/ 919075 w 2301918"/>
              <a:gd name="connsiteY35" fmla="*/ 2190039 h 2259470"/>
              <a:gd name="connsiteX36" fmla="*/ 875254 w 2301918"/>
              <a:gd name="connsiteY36" fmla="*/ 2154245 h 2259470"/>
              <a:gd name="connsiteX37" fmla="*/ 873214 w 2301918"/>
              <a:gd name="connsiteY37" fmla="*/ 2156285 h 2259470"/>
              <a:gd name="connsiteX38" fmla="*/ 852972 w 2301918"/>
              <a:gd name="connsiteY38" fmla="*/ 2136044 h 225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01918" h="2259470">
                <a:moveTo>
                  <a:pt x="852964" y="2136037"/>
                </a:moveTo>
                <a:lnTo>
                  <a:pt x="852958" y="2136030"/>
                </a:lnTo>
                <a:lnTo>
                  <a:pt x="123441" y="1406512"/>
                </a:lnTo>
                <a:lnTo>
                  <a:pt x="123433" y="1406506"/>
                </a:lnTo>
                <a:lnTo>
                  <a:pt x="123427" y="1406498"/>
                </a:lnTo>
                <a:lnTo>
                  <a:pt x="98928" y="1381999"/>
                </a:lnTo>
                <a:lnTo>
                  <a:pt x="101397" y="1379529"/>
                </a:lnTo>
                <a:lnTo>
                  <a:pt x="69431" y="1340396"/>
                </a:lnTo>
                <a:cubicBezTo>
                  <a:pt x="-38573" y="1176818"/>
                  <a:pt x="-20572" y="954522"/>
                  <a:pt x="123433" y="810517"/>
                </a:cubicBezTo>
                <a:cubicBezTo>
                  <a:pt x="267439" y="666511"/>
                  <a:pt x="489734" y="648511"/>
                  <a:pt x="653312" y="756515"/>
                </a:cubicBezTo>
                <a:lnTo>
                  <a:pt x="692446" y="788481"/>
                </a:lnTo>
                <a:lnTo>
                  <a:pt x="694917" y="786010"/>
                </a:lnTo>
                <a:lnTo>
                  <a:pt x="754052" y="845145"/>
                </a:lnTo>
                <a:lnTo>
                  <a:pt x="754052" y="421437"/>
                </a:lnTo>
                <a:lnTo>
                  <a:pt x="754051" y="421428"/>
                </a:lnTo>
                <a:lnTo>
                  <a:pt x="754052" y="421420"/>
                </a:lnTo>
                <a:lnTo>
                  <a:pt x="754052" y="386771"/>
                </a:lnTo>
                <a:lnTo>
                  <a:pt x="757545" y="386771"/>
                </a:lnTo>
                <a:lnTo>
                  <a:pt x="762613" y="336496"/>
                </a:lnTo>
                <a:cubicBezTo>
                  <a:pt x="801910" y="144458"/>
                  <a:pt x="971824" y="0"/>
                  <a:pt x="1175479" y="0"/>
                </a:cubicBezTo>
                <a:cubicBezTo>
                  <a:pt x="1379134" y="0"/>
                  <a:pt x="1549049" y="144458"/>
                  <a:pt x="1588345" y="336495"/>
                </a:cubicBezTo>
                <a:lnTo>
                  <a:pt x="1593413" y="386771"/>
                </a:lnTo>
                <a:lnTo>
                  <a:pt x="1596908" y="386771"/>
                </a:lnTo>
                <a:lnTo>
                  <a:pt x="1596908" y="796107"/>
                </a:lnTo>
                <a:lnTo>
                  <a:pt x="1608538" y="784478"/>
                </a:lnTo>
                <a:lnTo>
                  <a:pt x="1611162" y="787102"/>
                </a:lnTo>
                <a:lnTo>
                  <a:pt x="1648607" y="756516"/>
                </a:lnTo>
                <a:cubicBezTo>
                  <a:pt x="1812185" y="648511"/>
                  <a:pt x="2034480" y="666512"/>
                  <a:pt x="2178486" y="810518"/>
                </a:cubicBezTo>
                <a:cubicBezTo>
                  <a:pt x="2322491" y="954523"/>
                  <a:pt x="2340492" y="1176818"/>
                  <a:pt x="2232487" y="1340396"/>
                </a:cubicBezTo>
                <a:lnTo>
                  <a:pt x="2201901" y="1377841"/>
                </a:lnTo>
                <a:lnTo>
                  <a:pt x="2204526" y="1380466"/>
                </a:lnTo>
                <a:lnTo>
                  <a:pt x="2178486" y="1406507"/>
                </a:lnTo>
                <a:lnTo>
                  <a:pt x="1428634" y="2156358"/>
                </a:lnTo>
                <a:lnTo>
                  <a:pt x="1426840" y="2154565"/>
                </a:lnTo>
                <a:lnTo>
                  <a:pt x="1391549" y="2184133"/>
                </a:lnTo>
                <a:cubicBezTo>
                  <a:pt x="1250292" y="2282574"/>
                  <a:pt x="1062205" y="2284543"/>
                  <a:pt x="919075" y="2190039"/>
                </a:cubicBezTo>
                <a:lnTo>
                  <a:pt x="875254" y="2154245"/>
                </a:lnTo>
                <a:lnTo>
                  <a:pt x="873214" y="2156285"/>
                </a:lnTo>
                <a:lnTo>
                  <a:pt x="852972" y="2136044"/>
                </a:lnTo>
                <a:close/>
              </a:path>
            </a:pathLst>
          </a:custGeom>
          <a:solidFill>
            <a:schemeClr val="accent2"/>
          </a:soli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ea typeface="微软雅黑" panose="020B0503020204020204" pitchFamily="34" charset="-122"/>
            </a:endParaRPr>
          </a:p>
        </p:txBody>
      </p:sp>
      <p:sp>
        <p:nvSpPr>
          <p:cNvPr id="59" name="文本框 19"/>
          <p:cNvSpPr>
            <a:spLocks noChangeAspect="1" noChangeArrowheads="1"/>
          </p:cNvSpPr>
          <p:nvPr/>
        </p:nvSpPr>
        <p:spPr bwMode="auto">
          <a:xfrm>
            <a:off x="608965" y="2933700"/>
            <a:ext cx="1612900" cy="147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lnSpc>
                <a:spcPct val="130000"/>
              </a:lnSpc>
            </a:pPr>
            <a:r>
              <a:rPr lang="zh-CN" altLang="en-US" sz="1200" b="1" dirty="0">
                <a:solidFill>
                  <a:schemeClr val="accent1"/>
                </a:solidFill>
                <a:ea typeface="微软雅黑" panose="020B0503020204020204" pitchFamily="34" charset="-122"/>
                <a:cs typeface="Calibri" panose="020F0502020204030204" charset="0"/>
              </a:rPr>
              <a:t>职位描述</a:t>
            </a:r>
            <a:r>
              <a:rPr lang="zh-CN" altLang="en-US" sz="1200" b="1" dirty="0">
                <a:solidFill>
                  <a:schemeClr val="tx1">
                    <a:lumMod val="75000"/>
                    <a:lumOff val="25000"/>
                  </a:schemeClr>
                </a:solidFill>
                <a:ea typeface="微软雅黑" panose="020B0503020204020204" pitchFamily="34" charset="-122"/>
                <a:cs typeface="Calibri" panose="020F0502020204030204" charset="0"/>
              </a:rPr>
              <a:t> 一个标准的一天是怎样的?</a:t>
            </a:r>
            <a:endParaRPr lang="zh-CN" altLang="en-US" sz="1200" b="1" dirty="0">
              <a:solidFill>
                <a:schemeClr val="tx1">
                  <a:lumMod val="75000"/>
                  <a:lumOff val="25000"/>
                </a:schemeClr>
              </a:solidFill>
              <a:ea typeface="微软雅黑" panose="020B0503020204020204" pitchFamily="34" charset="-122"/>
              <a:cs typeface="Calibri" panose="020F0502020204030204" charset="0"/>
            </a:endParaRPr>
          </a:p>
          <a:p>
            <a:pPr algn="l" eaLnBrk="1" hangingPunct="1">
              <a:lnSpc>
                <a:spcPct val="130000"/>
              </a:lnSpc>
            </a:pPr>
            <a:r>
              <a:rPr lang="zh-CN" altLang="en-US" sz="1200" b="1" dirty="0">
                <a:solidFill>
                  <a:schemeClr val="accent1"/>
                </a:solidFill>
                <a:ea typeface="微软雅黑" panose="020B0503020204020204" pitchFamily="34" charset="-122"/>
                <a:cs typeface="Calibri" panose="020F0502020204030204" charset="0"/>
              </a:rPr>
              <a:t>工作重点 </a:t>
            </a:r>
            <a:r>
              <a:rPr lang="zh-CN" altLang="en-US" sz="1200" b="1" dirty="0">
                <a:solidFill>
                  <a:schemeClr val="tx1">
                    <a:lumMod val="75000"/>
                    <a:lumOff val="25000"/>
                  </a:schemeClr>
                </a:solidFill>
                <a:ea typeface="微软雅黑" panose="020B0503020204020204" pitchFamily="34" charset="-122"/>
                <a:cs typeface="Calibri" panose="020F0502020204030204" charset="0"/>
              </a:rPr>
              <a:t>工作重点是什么?怎样算好?如何评估?</a:t>
            </a:r>
            <a:endParaRPr lang="zh-CN" altLang="en-US" sz="1200" b="1" dirty="0">
              <a:solidFill>
                <a:schemeClr val="tx1">
                  <a:lumMod val="75000"/>
                  <a:lumOff val="25000"/>
                </a:schemeClr>
              </a:solidFill>
              <a:ea typeface="微软雅黑" panose="020B0503020204020204" pitchFamily="34" charset="-122"/>
              <a:cs typeface="Calibri" panose="020F0502020204030204" charset="0"/>
            </a:endParaRPr>
          </a:p>
          <a:p>
            <a:pPr algn="l" eaLnBrk="1" hangingPunct="1"/>
            <a:endParaRPr lang="zh-CN" altLang="en-US" sz="1200" b="1" dirty="0">
              <a:solidFill>
                <a:schemeClr val="tx1">
                  <a:lumMod val="75000"/>
                  <a:lumOff val="25000"/>
                </a:schemeClr>
              </a:solidFill>
              <a:ea typeface="微软雅黑" panose="020B0503020204020204" pitchFamily="34" charset="-122"/>
              <a:cs typeface="Calibri" panose="020F0502020204030204" charset="0"/>
            </a:endParaRPr>
          </a:p>
        </p:txBody>
      </p:sp>
      <p:sp>
        <p:nvSpPr>
          <p:cNvPr id="61" name="文本框 19"/>
          <p:cNvSpPr>
            <a:spLocks noChangeAspect="1" noChangeArrowheads="1"/>
          </p:cNvSpPr>
          <p:nvPr/>
        </p:nvSpPr>
        <p:spPr bwMode="auto">
          <a:xfrm>
            <a:off x="2787177" y="2934017"/>
            <a:ext cx="1612800" cy="81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fontAlgn="auto" hangingPunct="1">
              <a:lnSpc>
                <a:spcPct val="130000"/>
              </a:lnSpc>
            </a:pPr>
            <a:r>
              <a:rPr lang="zh-CN" altLang="en-US" sz="1200" b="1" dirty="0">
                <a:solidFill>
                  <a:schemeClr val="accent1"/>
                </a:solidFill>
                <a:ea typeface="微软雅黑" panose="020B0503020204020204" pitchFamily="34" charset="-122"/>
                <a:cs typeface="Calibri" panose="020F0502020204030204" charset="0"/>
              </a:rPr>
              <a:t>能力要求</a:t>
            </a:r>
            <a:endParaRPr lang="zh-CN" altLang="en-US" sz="1200" b="1" dirty="0">
              <a:solidFill>
                <a:schemeClr val="tx1">
                  <a:lumMod val="75000"/>
                  <a:lumOff val="25000"/>
                </a:schemeClr>
              </a:solidFill>
              <a:ea typeface="微软雅黑" panose="020B0503020204020204" pitchFamily="34" charset="-122"/>
              <a:cs typeface="Calibri" panose="020F0502020204030204" charset="0"/>
            </a:endParaRPr>
          </a:p>
          <a:p>
            <a:pPr algn="l" eaLnBrk="1" fontAlgn="auto" hangingPunct="1">
              <a:lnSpc>
                <a:spcPct val="130000"/>
              </a:lnSpc>
            </a:pPr>
            <a:r>
              <a:rPr lang="zh-CN" altLang="en-US" sz="1200" b="1" dirty="0">
                <a:solidFill>
                  <a:schemeClr val="tx1">
                    <a:lumMod val="75000"/>
                    <a:lumOff val="25000"/>
                  </a:schemeClr>
                </a:solidFill>
                <a:ea typeface="微软雅黑" panose="020B0503020204020204" pitchFamily="34" charset="-122"/>
                <a:cs typeface="Calibri" panose="020F0502020204030204" charset="0"/>
              </a:rPr>
              <a:t>优秀的从业者都有什么能力、才干、资源</a:t>
            </a:r>
            <a:endParaRPr lang="zh-CN" altLang="en-US" sz="1200" b="1" dirty="0">
              <a:solidFill>
                <a:schemeClr val="tx1">
                  <a:lumMod val="75000"/>
                  <a:lumOff val="25000"/>
                </a:schemeClr>
              </a:solidFill>
              <a:ea typeface="微软雅黑" panose="020B0503020204020204" pitchFamily="34" charset="-122"/>
              <a:cs typeface="Calibri" panose="020F0502020204030204" charset="0"/>
            </a:endParaRPr>
          </a:p>
        </p:txBody>
      </p:sp>
      <p:sp>
        <p:nvSpPr>
          <p:cNvPr id="63" name="文本框 19"/>
          <p:cNvSpPr>
            <a:spLocks noChangeAspect="1" noChangeArrowheads="1"/>
          </p:cNvSpPr>
          <p:nvPr/>
        </p:nvSpPr>
        <p:spPr bwMode="auto">
          <a:xfrm>
            <a:off x="5066888" y="2906712"/>
            <a:ext cx="1612800" cy="152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fontAlgn="auto" hangingPunct="1">
              <a:lnSpc>
                <a:spcPct val="130000"/>
              </a:lnSpc>
            </a:pPr>
            <a:r>
              <a:rPr lang="zh-CN" altLang="en-US" sz="1200" b="1" dirty="0">
                <a:solidFill>
                  <a:schemeClr val="accent1"/>
                </a:solidFill>
                <a:ea typeface="微软雅黑" panose="020B0503020204020204" pitchFamily="34" charset="-122"/>
                <a:cs typeface="Calibri" panose="020F0502020204030204" charset="0"/>
              </a:rPr>
              <a:t>收入阶梯</a:t>
            </a:r>
            <a:r>
              <a:rPr lang="zh-CN" altLang="en-US" sz="1200" b="1" dirty="0">
                <a:solidFill>
                  <a:schemeClr val="tx1">
                    <a:lumMod val="75000"/>
                    <a:lumOff val="25000"/>
                  </a:schemeClr>
                </a:solidFill>
                <a:ea typeface="微软雅黑" panose="020B0503020204020204" pitchFamily="34" charset="-122"/>
                <a:cs typeface="Calibri" panose="020F0502020204030204" charset="0"/>
              </a:rPr>
              <a:t> 薪酬与收入的阶梯如何?</a:t>
            </a:r>
            <a:endParaRPr lang="zh-CN" altLang="en-US" sz="1200" b="1" dirty="0">
              <a:solidFill>
                <a:schemeClr val="tx1">
                  <a:lumMod val="75000"/>
                  <a:lumOff val="25000"/>
                </a:schemeClr>
              </a:solidFill>
              <a:ea typeface="微软雅黑" panose="020B0503020204020204" pitchFamily="34" charset="-122"/>
              <a:cs typeface="Calibri" panose="020F0502020204030204" charset="0"/>
            </a:endParaRPr>
          </a:p>
          <a:p>
            <a:pPr algn="l" eaLnBrk="1" fontAlgn="auto" hangingPunct="1">
              <a:lnSpc>
                <a:spcPct val="130000"/>
              </a:lnSpc>
            </a:pPr>
            <a:r>
              <a:rPr lang="zh-CN" altLang="en-US" sz="1200" b="1" dirty="0">
                <a:solidFill>
                  <a:schemeClr val="accent1"/>
                </a:solidFill>
                <a:ea typeface="微软雅黑" panose="020B0503020204020204" pitchFamily="34" charset="-122"/>
                <a:cs typeface="Calibri" panose="020F0502020204030204" charset="0"/>
              </a:rPr>
              <a:t>关系 </a:t>
            </a:r>
            <a:r>
              <a:rPr lang="zh-CN" altLang="en-US" sz="1200" b="1" dirty="0">
                <a:solidFill>
                  <a:schemeClr val="tx1">
                    <a:lumMod val="75000"/>
                    <a:lumOff val="25000"/>
                  </a:schemeClr>
                </a:solidFill>
                <a:ea typeface="微软雅黑" panose="020B0503020204020204" pitchFamily="34" charset="-122"/>
                <a:cs typeface="Calibri" panose="020F0502020204030204" charset="0"/>
              </a:rPr>
              <a:t>与谁合作?向谁汇报?</a:t>
            </a:r>
            <a:endParaRPr lang="zh-CN" altLang="en-US" sz="1200" b="1" dirty="0">
              <a:solidFill>
                <a:schemeClr val="tx1">
                  <a:lumMod val="75000"/>
                  <a:lumOff val="25000"/>
                </a:schemeClr>
              </a:solidFill>
              <a:ea typeface="微软雅黑" panose="020B0503020204020204" pitchFamily="34" charset="-122"/>
              <a:cs typeface="Calibri" panose="020F0502020204030204" charset="0"/>
            </a:endParaRPr>
          </a:p>
          <a:p>
            <a:pPr algn="l" eaLnBrk="1" fontAlgn="auto" hangingPunct="1">
              <a:lnSpc>
                <a:spcPct val="130000"/>
              </a:lnSpc>
            </a:pPr>
            <a:r>
              <a:rPr lang="zh-CN" altLang="en-US" sz="1200" b="1" dirty="0">
                <a:solidFill>
                  <a:schemeClr val="accent1"/>
                </a:solidFill>
                <a:ea typeface="微软雅黑" panose="020B0503020204020204" pitchFamily="34" charset="-122"/>
                <a:cs typeface="Calibri" panose="020F0502020204030204" charset="0"/>
              </a:rPr>
              <a:t>成就和挑战</a:t>
            </a:r>
            <a:r>
              <a:rPr lang="zh-CN" altLang="en-US" sz="1200" b="1" dirty="0">
                <a:solidFill>
                  <a:schemeClr val="tx1">
                    <a:lumMod val="75000"/>
                    <a:lumOff val="25000"/>
                  </a:schemeClr>
                </a:solidFill>
                <a:ea typeface="微软雅黑" panose="020B0503020204020204" pitchFamily="34" charset="-122"/>
                <a:cs typeface="Calibri" panose="020F0502020204030204" charset="0"/>
              </a:rPr>
              <a:t> 这份工作的成就和挑战是什么?</a:t>
            </a:r>
            <a:endParaRPr lang="zh-CN" altLang="en-US" sz="1200" b="1" dirty="0">
              <a:solidFill>
                <a:schemeClr val="tx1">
                  <a:lumMod val="75000"/>
                  <a:lumOff val="25000"/>
                </a:schemeClr>
              </a:solidFill>
              <a:ea typeface="微软雅黑" panose="020B0503020204020204" pitchFamily="34" charset="-122"/>
              <a:cs typeface="Calibri" panose="020F0502020204030204" charset="0"/>
            </a:endParaRPr>
          </a:p>
        </p:txBody>
      </p:sp>
      <p:sp>
        <p:nvSpPr>
          <p:cNvPr id="65" name="文本框 19"/>
          <p:cNvSpPr>
            <a:spLocks noChangeAspect="1" noChangeArrowheads="1"/>
          </p:cNvSpPr>
          <p:nvPr/>
        </p:nvSpPr>
        <p:spPr bwMode="auto">
          <a:xfrm>
            <a:off x="7393528" y="2934017"/>
            <a:ext cx="1612800" cy="152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fontAlgn="auto" hangingPunct="1">
              <a:lnSpc>
                <a:spcPct val="130000"/>
              </a:lnSpc>
              <a:buClrTx/>
              <a:buSzTx/>
              <a:buNone/>
            </a:pPr>
            <a:r>
              <a:rPr lang="zh-CN" altLang="en-US" sz="1200" b="1" dirty="0">
                <a:solidFill>
                  <a:schemeClr val="accent1"/>
                </a:solidFill>
                <a:ea typeface="微软雅黑" panose="020B0503020204020204" pitchFamily="34" charset="-122"/>
                <a:cs typeface="Calibri" panose="020F0502020204030204" charset="0"/>
              </a:rPr>
              <a:t>上升通道</a:t>
            </a:r>
            <a:endParaRPr lang="zh-CN" altLang="en-US" sz="1200" b="1" dirty="0">
              <a:solidFill>
                <a:schemeClr val="accent1"/>
              </a:solidFill>
              <a:ea typeface="微软雅黑" panose="020B0503020204020204" pitchFamily="34" charset="-122"/>
              <a:cs typeface="Calibri" panose="020F0502020204030204" charset="0"/>
            </a:endParaRPr>
          </a:p>
          <a:p>
            <a:pPr algn="l" eaLnBrk="1" fontAlgn="auto" hangingPunct="1">
              <a:lnSpc>
                <a:spcPct val="130000"/>
              </a:lnSpc>
              <a:buClrTx/>
              <a:buSzTx/>
              <a:buNone/>
            </a:pPr>
            <a:r>
              <a:rPr lang="zh-CN" altLang="en-US" sz="1200" b="1" dirty="0">
                <a:solidFill>
                  <a:schemeClr val="tx1">
                    <a:lumMod val="75000"/>
                    <a:lumOff val="25000"/>
                  </a:schemeClr>
                </a:solidFill>
                <a:ea typeface="微软雅黑" panose="020B0503020204020204" pitchFamily="34" charset="-122"/>
                <a:cs typeface="Calibri" panose="020F0502020204030204" charset="0"/>
              </a:rPr>
              <a:t>未来的晋升通道是什么?</a:t>
            </a:r>
            <a:endParaRPr lang="zh-CN" altLang="en-US" sz="1200" b="1" dirty="0">
              <a:solidFill>
                <a:schemeClr val="tx1">
                  <a:lumMod val="75000"/>
                  <a:lumOff val="25000"/>
                </a:schemeClr>
              </a:solidFill>
              <a:ea typeface="微软雅黑" panose="020B0503020204020204" pitchFamily="34" charset="-122"/>
              <a:cs typeface="Calibri" panose="020F0502020204030204" charset="0"/>
            </a:endParaRPr>
          </a:p>
          <a:p>
            <a:pPr algn="l" eaLnBrk="1" fontAlgn="auto" hangingPunct="1">
              <a:lnSpc>
                <a:spcPct val="130000"/>
              </a:lnSpc>
              <a:buClrTx/>
              <a:buSzTx/>
              <a:buNone/>
            </a:pPr>
            <a:r>
              <a:rPr lang="zh-CN" altLang="en-US" sz="1200" b="1" dirty="0">
                <a:solidFill>
                  <a:schemeClr val="accent1"/>
                </a:solidFill>
                <a:ea typeface="微软雅黑" panose="020B0503020204020204" pitchFamily="34" charset="-122"/>
                <a:cs typeface="Calibri" panose="020F0502020204030204" charset="0"/>
              </a:rPr>
              <a:t>未来发展</a:t>
            </a:r>
            <a:endParaRPr lang="zh-CN" altLang="en-US" sz="1200" b="1" dirty="0">
              <a:solidFill>
                <a:schemeClr val="accent1"/>
              </a:solidFill>
              <a:ea typeface="微软雅黑" panose="020B0503020204020204" pitchFamily="34" charset="-122"/>
              <a:cs typeface="Calibri" panose="020F0502020204030204" charset="0"/>
            </a:endParaRPr>
          </a:p>
          <a:p>
            <a:pPr algn="l" eaLnBrk="1" fontAlgn="auto" hangingPunct="1">
              <a:lnSpc>
                <a:spcPct val="130000"/>
              </a:lnSpc>
              <a:buClrTx/>
              <a:buSzTx/>
              <a:buNone/>
            </a:pPr>
            <a:r>
              <a:rPr lang="zh-CN" altLang="en-US" sz="1200" b="1" dirty="0">
                <a:solidFill>
                  <a:schemeClr val="tx1">
                    <a:lumMod val="75000"/>
                    <a:lumOff val="25000"/>
                  </a:schemeClr>
                </a:solidFill>
                <a:ea typeface="微软雅黑" panose="020B0503020204020204" pitchFamily="34" charset="-122"/>
                <a:cs typeface="Calibri" panose="020F0502020204030204" charset="0"/>
              </a:rPr>
              <a:t>这职位未来3年的发展方向是什么?</a:t>
            </a:r>
            <a:endParaRPr lang="zh-CN" altLang="en-US" sz="1200" b="1" dirty="0">
              <a:solidFill>
                <a:schemeClr val="tx1">
                  <a:lumMod val="75000"/>
                  <a:lumOff val="25000"/>
                </a:schemeClr>
              </a:solidFill>
              <a:ea typeface="微软雅黑" panose="020B0503020204020204" pitchFamily="34" charset="-122"/>
              <a:cs typeface="Calibri" panose="020F0502020204030204" charset="0"/>
            </a:endParaRPr>
          </a:p>
        </p:txBody>
      </p:sp>
      <p:sp>
        <p:nvSpPr>
          <p:cNvPr id="10" name="文本框 9"/>
          <p:cNvSpPr txBox="1"/>
          <p:nvPr/>
        </p:nvSpPr>
        <p:spPr>
          <a:xfrm>
            <a:off x="884555" y="1635125"/>
            <a:ext cx="875665" cy="368300"/>
          </a:xfrm>
          <a:prstGeom prst="rect">
            <a:avLst/>
          </a:prstGeom>
          <a:noFill/>
        </p:spPr>
        <p:txBody>
          <a:bodyPr wrap="square" rtlCol="0">
            <a:spAutoFit/>
          </a:bodyPr>
          <a:p>
            <a:pPr algn="ctr"/>
            <a:r>
              <a:rPr lang="zh-CN" altLang="en-US" b="1">
                <a:solidFill>
                  <a:schemeClr val="bg1"/>
                </a:solidFill>
                <a:latin typeface="微软雅黑" panose="020B0503020204020204" pitchFamily="34" charset="-122"/>
                <a:ea typeface="微软雅黑" panose="020B0503020204020204" pitchFamily="34" charset="-122"/>
              </a:rPr>
              <a:t>做什么</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152775" y="1635125"/>
            <a:ext cx="875665" cy="368300"/>
          </a:xfrm>
          <a:prstGeom prst="rect">
            <a:avLst/>
          </a:prstGeom>
          <a:noFill/>
        </p:spPr>
        <p:txBody>
          <a:bodyPr wrap="square" rtlCol="0">
            <a:spAutoFit/>
          </a:bodyPr>
          <a:p>
            <a:pPr algn="ctr"/>
            <a:r>
              <a:rPr lang="zh-CN" altLang="en-US" b="1">
                <a:solidFill>
                  <a:schemeClr val="bg1"/>
                </a:solidFill>
                <a:latin typeface="微软雅黑" panose="020B0503020204020204" pitchFamily="34" charset="-122"/>
                <a:ea typeface="微软雅黑" panose="020B0503020204020204" pitchFamily="34" charset="-122"/>
              </a:rPr>
              <a:t>凭什么</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480685" y="1558925"/>
            <a:ext cx="875665" cy="645160"/>
          </a:xfrm>
          <a:prstGeom prst="rect">
            <a:avLst/>
          </a:prstGeom>
          <a:noFill/>
        </p:spPr>
        <p:txBody>
          <a:bodyPr wrap="square" rtlCol="0">
            <a:spAutoFit/>
          </a:bodyPr>
          <a:p>
            <a:pPr algn="ctr"/>
            <a:r>
              <a:rPr lang="zh-CN" altLang="en-US" b="1">
                <a:solidFill>
                  <a:schemeClr val="bg1"/>
                </a:solidFill>
                <a:latin typeface="微软雅黑" panose="020B0503020204020204" pitchFamily="34" charset="-122"/>
                <a:ea typeface="微软雅黑" panose="020B0503020204020204" pitchFamily="34" charset="-122"/>
              </a:rPr>
              <a:t>收益和风险</a:t>
            </a: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7534910" y="1635125"/>
            <a:ext cx="875665" cy="368300"/>
          </a:xfrm>
          <a:prstGeom prst="rect">
            <a:avLst/>
          </a:prstGeom>
          <a:noFill/>
        </p:spPr>
        <p:txBody>
          <a:bodyPr wrap="square" rtlCol="0">
            <a:spAutoFit/>
          </a:bodyPr>
          <a:p>
            <a:pPr algn="ctr"/>
            <a:r>
              <a:rPr lang="zh-CN" altLang="en-US" b="1">
                <a:solidFill>
                  <a:schemeClr val="bg1"/>
                </a:solidFill>
                <a:latin typeface="微软雅黑" panose="020B0503020204020204" pitchFamily="34" charset="-122"/>
                <a:ea typeface="微软雅黑" panose="020B0503020204020204" pitchFamily="34" charset="-122"/>
              </a:rPr>
              <a:t>做什么</a:t>
            </a:r>
            <a:endParaRPr lang="zh-CN" altLang="en-US" b="1">
              <a:solidFill>
                <a:schemeClr val="bg1"/>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2502535" y="2086610"/>
            <a:ext cx="0" cy="1440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728845" y="2086610"/>
            <a:ext cx="0" cy="1440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041515" y="2086610"/>
            <a:ext cx="0" cy="1440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ppt_x"/>
                                          </p:val>
                                        </p:tav>
                                        <p:tav tm="100000">
                                          <p:val>
                                            <p:strVal val="#ppt_x"/>
                                          </p:val>
                                        </p:tav>
                                      </p:tavLst>
                                    </p:anim>
                                    <p:anim calcmode="lin" valueType="num">
                                      <p:cBhvr additive="base">
                                        <p:cTn id="12" dur="500" fill="hold"/>
                                        <p:tgtEl>
                                          <p:spTgt spid="4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ppt_x"/>
                                          </p:val>
                                        </p:tav>
                                        <p:tav tm="100000">
                                          <p:val>
                                            <p:strVal val="#ppt_x"/>
                                          </p:val>
                                        </p:tav>
                                      </p:tavLst>
                                    </p:anim>
                                    <p:anim calcmode="lin" valueType="num">
                                      <p:cBhvr additive="base">
                                        <p:cTn id="32" dur="500" fill="hold"/>
                                        <p:tgtEl>
                                          <p:spTgt spid="5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ppt_x"/>
                                          </p:val>
                                        </p:tav>
                                        <p:tav tm="100000">
                                          <p:val>
                                            <p:strVal val="#ppt_x"/>
                                          </p:val>
                                        </p:tav>
                                      </p:tavLst>
                                    </p:anim>
                                    <p:anim calcmode="lin" valueType="num">
                                      <p:cBhvr additive="base">
                                        <p:cTn id="36" dur="500" fill="hold"/>
                                        <p:tgtEl>
                                          <p:spTgt spid="5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500" fill="hold"/>
                                        <p:tgtEl>
                                          <p:spTgt spid="59"/>
                                        </p:tgtEl>
                                        <p:attrNameLst>
                                          <p:attrName>ppt_x</p:attrName>
                                        </p:attrNameLst>
                                      </p:cBhvr>
                                      <p:tavLst>
                                        <p:tav tm="0">
                                          <p:val>
                                            <p:strVal val="#ppt_x"/>
                                          </p:val>
                                        </p:tav>
                                        <p:tav tm="100000">
                                          <p:val>
                                            <p:strVal val="#ppt_x"/>
                                          </p:val>
                                        </p:tav>
                                      </p:tavLst>
                                    </p:anim>
                                    <p:anim calcmode="lin" valueType="num">
                                      <p:cBhvr additive="base">
                                        <p:cTn id="40" dur="500" fill="hold"/>
                                        <p:tgtEl>
                                          <p:spTgt spid="5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500" fill="hold"/>
                                        <p:tgtEl>
                                          <p:spTgt spid="61"/>
                                        </p:tgtEl>
                                        <p:attrNameLst>
                                          <p:attrName>ppt_x</p:attrName>
                                        </p:attrNameLst>
                                      </p:cBhvr>
                                      <p:tavLst>
                                        <p:tav tm="0">
                                          <p:val>
                                            <p:strVal val="#ppt_x"/>
                                          </p:val>
                                        </p:tav>
                                        <p:tav tm="100000">
                                          <p:val>
                                            <p:strVal val="#ppt_x"/>
                                          </p:val>
                                        </p:tav>
                                      </p:tavLst>
                                    </p:anim>
                                    <p:anim calcmode="lin" valueType="num">
                                      <p:cBhvr additive="base">
                                        <p:cTn id="44" dur="500" fill="hold"/>
                                        <p:tgtEl>
                                          <p:spTgt spid="6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3"/>
                                        </p:tgtEl>
                                        <p:attrNameLst>
                                          <p:attrName>style.visibility</p:attrName>
                                        </p:attrNameLst>
                                      </p:cBhvr>
                                      <p:to>
                                        <p:strVal val="visible"/>
                                      </p:to>
                                    </p:set>
                                    <p:anim calcmode="lin" valueType="num">
                                      <p:cBhvr additive="base">
                                        <p:cTn id="47" dur="500" fill="hold"/>
                                        <p:tgtEl>
                                          <p:spTgt spid="63"/>
                                        </p:tgtEl>
                                        <p:attrNameLst>
                                          <p:attrName>ppt_x</p:attrName>
                                        </p:attrNameLst>
                                      </p:cBhvr>
                                      <p:tavLst>
                                        <p:tav tm="0">
                                          <p:val>
                                            <p:strVal val="#ppt_x"/>
                                          </p:val>
                                        </p:tav>
                                        <p:tav tm="100000">
                                          <p:val>
                                            <p:strVal val="#ppt_x"/>
                                          </p:val>
                                        </p:tav>
                                      </p:tavLst>
                                    </p:anim>
                                    <p:anim calcmode="lin" valueType="num">
                                      <p:cBhvr additive="base">
                                        <p:cTn id="48" dur="500" fill="hold"/>
                                        <p:tgtEl>
                                          <p:spTgt spid="6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additive="base">
                                        <p:cTn id="51" dur="500" fill="hold"/>
                                        <p:tgtEl>
                                          <p:spTgt spid="65"/>
                                        </p:tgtEl>
                                        <p:attrNameLst>
                                          <p:attrName>ppt_x</p:attrName>
                                        </p:attrNameLst>
                                      </p:cBhvr>
                                      <p:tavLst>
                                        <p:tav tm="0">
                                          <p:val>
                                            <p:strVal val="#ppt_x"/>
                                          </p:val>
                                        </p:tav>
                                        <p:tav tm="100000">
                                          <p:val>
                                            <p:strVal val="#ppt_x"/>
                                          </p:val>
                                        </p:tav>
                                      </p:tavLst>
                                    </p:anim>
                                    <p:anim calcmode="lin" valueType="num">
                                      <p:cBhvr additive="base">
                                        <p:cTn id="5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43" grpId="0" bldLvl="0" animBg="1"/>
      <p:bldP spid="48" grpId="0" bldLvl="0" animBg="1"/>
      <p:bldP spid="49" grpId="0" bldLvl="0" animBg="1"/>
      <p:bldP spid="4" grpId="0" bldLvl="0" animBg="1"/>
      <p:bldP spid="52" grpId="0" bldLvl="0" animBg="1"/>
      <p:bldP spid="54" grpId="0" bldLvl="0" animBg="1"/>
      <p:bldP spid="56" grpId="0" bldLvl="0" animBg="1"/>
      <p:bldP spid="59" grpId="0"/>
      <p:bldP spid="61" grpId="0"/>
      <p:bldP spid="63" grpId="0"/>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等腰三角形 4"/>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680354" y="221205"/>
            <a:ext cx="3130559"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职位选择</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pic>
        <p:nvPicPr>
          <p:cNvPr id="2" name="图片 1"/>
          <p:cNvPicPr>
            <a:picLocks noChangeAspect="1"/>
          </p:cNvPicPr>
          <p:nvPr>
            <p:custDataLst>
              <p:tags r:id="rId1"/>
            </p:custDataLst>
          </p:nvPr>
        </p:nvPicPr>
        <p:blipFill>
          <a:blip r:embed="rId2"/>
          <a:stretch>
            <a:fillRect/>
          </a:stretch>
        </p:blipFill>
        <p:spPr>
          <a:xfrm>
            <a:off x="1595120" y="1135380"/>
            <a:ext cx="5709285" cy="2663190"/>
          </a:xfrm>
          <a:prstGeom prst="rect">
            <a:avLst/>
          </a:prstGeom>
        </p:spPr>
      </p:pic>
      <p:sp>
        <p:nvSpPr>
          <p:cNvPr id="15" name="文本框 14"/>
          <p:cNvSpPr txBox="1"/>
          <p:nvPr/>
        </p:nvSpPr>
        <p:spPr>
          <a:xfrm>
            <a:off x="1595120" y="4017010"/>
            <a:ext cx="688340" cy="337185"/>
          </a:xfrm>
          <a:prstGeom prst="rect">
            <a:avLst/>
          </a:prstGeom>
          <a:noFill/>
        </p:spPr>
        <p:txBody>
          <a:bodyPr wrap="none" rtlCol="0" anchor="t">
            <a:spAutoFit/>
          </a:bodyPr>
          <a:p>
            <a:r>
              <a:rPr lang="en-US" altLang="zh-CN" sz="1600" b="1" dirty="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华为</a:t>
            </a:r>
            <a:endParaRPr lang="zh-CN" altLang="en-US" sz="1600" b="1"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1965" y="2245360"/>
            <a:ext cx="5089525" cy="583565"/>
          </a:xfrm>
          <a:prstGeom prst="rect">
            <a:avLst/>
          </a:prstGeom>
          <a:noFill/>
        </p:spPr>
        <p:txBody>
          <a:bodyPr wrap="none" rtlCol="0" anchor="t">
            <a:spAutoFit/>
          </a:bodyPr>
          <a:p>
            <a:r>
              <a:rPr lang="zh-CN" altLang="en-US" sz="3200" b="1">
                <a:solidFill>
                  <a:schemeClr val="tx1"/>
                </a:solidFill>
                <a:latin typeface="微软雅黑" panose="020B0503020204020204" pitchFamily="34" charset="-122"/>
                <a:ea typeface="微软雅黑" panose="020B0503020204020204" pitchFamily="34" charset="-122"/>
                <a:sym typeface="+mn-ea"/>
              </a:rPr>
              <a:t>职业 </a:t>
            </a:r>
            <a:r>
              <a:rPr lang="en-US" altLang="zh-CN" sz="3200" b="1">
                <a:solidFill>
                  <a:schemeClr val="accent1"/>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solidFill>
                  <a:schemeClr val="bg1">
                    <a:lumMod val="85000"/>
                  </a:schemeClr>
                </a:solidFill>
                <a:latin typeface="微软雅黑" panose="020B0503020204020204" pitchFamily="34" charset="-122"/>
                <a:ea typeface="微软雅黑" panose="020B0503020204020204" pitchFamily="34" charset="-122"/>
                <a:sym typeface="+mn-ea"/>
              </a:rPr>
              <a:t>行业 </a:t>
            </a:r>
            <a:r>
              <a:rPr lang="en-US" altLang="zh-CN" sz="3200" b="1">
                <a:solidFill>
                  <a:schemeClr val="accent1">
                    <a:lumMod val="20000"/>
                    <a:lumOff val="80000"/>
                  </a:schemeClr>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solidFill>
                  <a:schemeClr val="bg1">
                    <a:lumMod val="85000"/>
                  </a:schemeClr>
                </a:solidFill>
                <a:latin typeface="微软雅黑" panose="020B0503020204020204" pitchFamily="34" charset="-122"/>
                <a:ea typeface="微软雅黑" panose="020B0503020204020204" pitchFamily="34" charset="-122"/>
                <a:sym typeface="+mn-ea"/>
              </a:rPr>
              <a:t>职位</a:t>
            </a:r>
            <a:r>
              <a:rPr lang="zh-CN" altLang="en-US" sz="3200" b="1">
                <a:solidFill>
                  <a:schemeClr val="tx1"/>
                </a:solidFill>
                <a:latin typeface="微软雅黑" panose="020B0503020204020204" pitchFamily="34" charset="-122"/>
                <a:ea typeface="微软雅黑" panose="020B0503020204020204" pitchFamily="34" charset="-122"/>
                <a:sym typeface="+mn-ea"/>
              </a:rPr>
              <a:t> </a:t>
            </a:r>
            <a:r>
              <a:rPr lang="en-US" altLang="zh-CN" sz="3200" b="1">
                <a:solidFill>
                  <a:schemeClr val="accent1">
                    <a:lumMod val="20000"/>
                    <a:lumOff val="80000"/>
                  </a:schemeClr>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latin typeface="微软雅黑" panose="020B0503020204020204" pitchFamily="34" charset="-122"/>
                <a:ea typeface="微软雅黑" panose="020B0503020204020204" pitchFamily="34" charset="-122"/>
                <a:sym typeface="+mn-ea"/>
              </a:rPr>
              <a:t>组织</a:t>
            </a:r>
            <a:endParaRPr lang="zh-CN" altLang="en-US" sz="3200" b="1">
              <a:solidFill>
                <a:schemeClr val="tx1"/>
              </a:solidFill>
              <a:latin typeface="微软雅黑" panose="020B0503020204020204" pitchFamily="34" charset="-122"/>
              <a:ea typeface="微软雅黑" panose="020B0503020204020204" pitchFamily="34" charset="-122"/>
              <a:sym typeface="+mn-ea"/>
            </a:endParaRPr>
          </a:p>
        </p:txBody>
      </p:sp>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用公式计算你的职业定位</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 name="TextBox 119"/>
          <p:cNvSpPr txBox="1"/>
          <p:nvPr/>
        </p:nvSpPr>
        <p:spPr>
          <a:xfrm>
            <a:off x="680354" y="221205"/>
            <a:ext cx="3130559"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单位性质</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grpSp>
        <p:nvGrpSpPr>
          <p:cNvPr id="61" name="组合 60"/>
          <p:cNvGrpSpPr/>
          <p:nvPr/>
        </p:nvGrpSpPr>
        <p:grpSpPr>
          <a:xfrm>
            <a:off x="1381125" y="929122"/>
            <a:ext cx="1569720" cy="3370346"/>
            <a:chOff x="2085" y="1691"/>
            <a:chExt cx="2472" cy="5308"/>
          </a:xfrm>
        </p:grpSpPr>
        <p:sp>
          <p:nvSpPr>
            <p:cNvPr id="58" name="稻壳儿春秋广告/盗版必究        原创来源：http://chn.docer.com/works?userid=199329941#!/work_time"/>
            <p:cNvSpPr>
              <a:spLocks noChangeAspect="1"/>
            </p:cNvSpPr>
            <p:nvPr/>
          </p:nvSpPr>
          <p:spPr bwMode="auto">
            <a:xfrm>
              <a:off x="2085" y="1691"/>
              <a:ext cx="2472" cy="4721"/>
            </a:xfrm>
            <a:custGeom>
              <a:avLst/>
              <a:gdLst>
                <a:gd name="T0" fmla="*/ 301 w 301"/>
                <a:gd name="T1" fmla="*/ 103 h 577"/>
                <a:gd name="T2" fmla="*/ 301 w 301"/>
                <a:gd name="T3" fmla="*/ 473 h 577"/>
                <a:gd name="T4" fmla="*/ 298 w 301"/>
                <a:gd name="T5" fmla="*/ 479 h 577"/>
                <a:gd name="T6" fmla="*/ 155 w 301"/>
                <a:gd name="T7" fmla="*/ 575 h 577"/>
                <a:gd name="T8" fmla="*/ 147 w 301"/>
                <a:gd name="T9" fmla="*/ 575 h 577"/>
                <a:gd name="T10" fmla="*/ 4 w 301"/>
                <a:gd name="T11" fmla="*/ 479 h 577"/>
                <a:gd name="T12" fmla="*/ 0 w 301"/>
                <a:gd name="T13" fmla="*/ 473 h 577"/>
                <a:gd name="T14" fmla="*/ 0 w 301"/>
                <a:gd name="T15" fmla="*/ 103 h 577"/>
                <a:gd name="T16" fmla="*/ 4 w 301"/>
                <a:gd name="T17" fmla="*/ 97 h 577"/>
                <a:gd name="T18" fmla="*/ 147 w 301"/>
                <a:gd name="T19" fmla="*/ 1 h 577"/>
                <a:gd name="T20" fmla="*/ 155 w 301"/>
                <a:gd name="T21" fmla="*/ 1 h 577"/>
                <a:gd name="T22" fmla="*/ 298 w 301"/>
                <a:gd name="T23" fmla="*/ 97 h 577"/>
                <a:gd name="T24" fmla="*/ 301 w 301"/>
                <a:gd name="T25" fmla="*/ 103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577">
                  <a:moveTo>
                    <a:pt x="301" y="103"/>
                  </a:moveTo>
                  <a:cubicBezTo>
                    <a:pt x="301" y="473"/>
                    <a:pt x="301" y="473"/>
                    <a:pt x="301" y="473"/>
                  </a:cubicBezTo>
                  <a:cubicBezTo>
                    <a:pt x="301" y="476"/>
                    <a:pt x="300" y="478"/>
                    <a:pt x="298" y="479"/>
                  </a:cubicBezTo>
                  <a:cubicBezTo>
                    <a:pt x="155" y="575"/>
                    <a:pt x="155" y="575"/>
                    <a:pt x="155" y="575"/>
                  </a:cubicBezTo>
                  <a:cubicBezTo>
                    <a:pt x="152" y="577"/>
                    <a:pt x="149" y="577"/>
                    <a:pt x="147" y="575"/>
                  </a:cubicBezTo>
                  <a:cubicBezTo>
                    <a:pt x="4" y="479"/>
                    <a:pt x="4" y="479"/>
                    <a:pt x="4" y="479"/>
                  </a:cubicBezTo>
                  <a:cubicBezTo>
                    <a:pt x="2" y="478"/>
                    <a:pt x="0" y="476"/>
                    <a:pt x="0" y="473"/>
                  </a:cubicBezTo>
                  <a:cubicBezTo>
                    <a:pt x="0" y="103"/>
                    <a:pt x="0" y="103"/>
                    <a:pt x="0" y="103"/>
                  </a:cubicBezTo>
                  <a:cubicBezTo>
                    <a:pt x="0" y="101"/>
                    <a:pt x="2" y="98"/>
                    <a:pt x="4" y="97"/>
                  </a:cubicBezTo>
                  <a:cubicBezTo>
                    <a:pt x="147" y="1"/>
                    <a:pt x="147" y="1"/>
                    <a:pt x="147" y="1"/>
                  </a:cubicBezTo>
                  <a:cubicBezTo>
                    <a:pt x="149" y="0"/>
                    <a:pt x="152" y="0"/>
                    <a:pt x="155" y="1"/>
                  </a:cubicBezTo>
                  <a:cubicBezTo>
                    <a:pt x="298" y="97"/>
                    <a:pt x="298" y="97"/>
                    <a:pt x="298" y="97"/>
                  </a:cubicBezTo>
                  <a:cubicBezTo>
                    <a:pt x="300" y="98"/>
                    <a:pt x="301" y="101"/>
                    <a:pt x="301" y="103"/>
                  </a:cubicBezTo>
                </a:path>
              </a:pathLst>
            </a:custGeom>
            <a:solidFill>
              <a:schemeClr val="accent3"/>
            </a:solidFill>
            <a:ln>
              <a:noFill/>
            </a:ln>
          </p:spPr>
          <p:txBody>
            <a:bodyPr vert="horz" wrap="square" lIns="91440" tIns="45720" rIns="91440" bIns="45720" numCol="1" anchor="t" anchorCtr="0" compatLnSpc="1"/>
            <a:p>
              <a:endParaRPr lang="zh-CN" altLang="en-US">
                <a:latin typeface="Droid Sans Fallback" panose="020B0502000000000001" pitchFamily="50" charset="-128"/>
                <a:ea typeface="Droid Sans Fallback" panose="020B0502000000000001" pitchFamily="50" charset="-128"/>
              </a:endParaRPr>
            </a:p>
          </p:txBody>
        </p:sp>
        <p:sp>
          <p:nvSpPr>
            <p:cNvPr id="39" name="稻壳儿春秋广告/盗版必究        原创来源：http://chn.docer.com/works?userid=199329941#!/work_time"/>
            <p:cNvSpPr/>
            <p:nvPr/>
          </p:nvSpPr>
          <p:spPr bwMode="auto">
            <a:xfrm>
              <a:off x="2696" y="5559"/>
              <a:ext cx="1251" cy="1440"/>
            </a:xfrm>
            <a:custGeom>
              <a:avLst/>
              <a:gdLst>
                <a:gd name="T0" fmla="*/ 136 w 271"/>
                <a:gd name="T1" fmla="*/ 0 h 312"/>
                <a:gd name="T2" fmla="*/ 22 w 271"/>
                <a:gd name="T3" fmla="*/ 68 h 312"/>
                <a:gd name="T4" fmla="*/ 0 w 271"/>
                <a:gd name="T5" fmla="*/ 78 h 312"/>
                <a:gd name="T6" fmla="*/ 0 w 271"/>
                <a:gd name="T7" fmla="*/ 234 h 312"/>
                <a:gd name="T8" fmla="*/ 136 w 271"/>
                <a:gd name="T9" fmla="*/ 312 h 312"/>
                <a:gd name="T10" fmla="*/ 268 w 271"/>
                <a:gd name="T11" fmla="*/ 236 h 312"/>
                <a:gd name="T12" fmla="*/ 271 w 271"/>
                <a:gd name="T13" fmla="*/ 234 h 312"/>
                <a:gd name="T14" fmla="*/ 271 w 271"/>
                <a:gd name="T15" fmla="*/ 78 h 312"/>
                <a:gd name="T16" fmla="*/ 136 w 271"/>
                <a:gd name="T1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312">
                  <a:moveTo>
                    <a:pt x="136" y="0"/>
                  </a:moveTo>
                  <a:lnTo>
                    <a:pt x="22" y="68"/>
                  </a:lnTo>
                  <a:lnTo>
                    <a:pt x="0" y="78"/>
                  </a:lnTo>
                  <a:lnTo>
                    <a:pt x="0" y="234"/>
                  </a:lnTo>
                  <a:lnTo>
                    <a:pt x="136" y="312"/>
                  </a:lnTo>
                  <a:lnTo>
                    <a:pt x="268" y="236"/>
                  </a:lnTo>
                  <a:lnTo>
                    <a:pt x="271" y="234"/>
                  </a:lnTo>
                  <a:lnTo>
                    <a:pt x="271" y="78"/>
                  </a:lnTo>
                  <a:lnTo>
                    <a:pt x="136" y="0"/>
                  </a:lnTo>
                  <a:close/>
                </a:path>
              </a:pathLst>
            </a:custGeom>
            <a:solidFill>
              <a:schemeClr val="bg1"/>
            </a:solidFill>
            <a:ln w="28575" cmpd="sng">
              <a:solidFill>
                <a:schemeClr val="accent1">
                  <a:shade val="50000"/>
                </a:schemeClr>
              </a:solidFill>
              <a:prstDash val="solid"/>
            </a:ln>
          </p:spPr>
          <p:txBody>
            <a:bodyPr vert="horz" wrap="square" lIns="91440" tIns="45720" rIns="91440" bIns="45720" numCol="1" anchor="t" anchorCtr="0" compatLnSpc="1"/>
            <a:p>
              <a:endParaRPr lang="zh-CN" altLang="en-US">
                <a:latin typeface="Droid Sans Fallback" panose="020B0502000000000001" pitchFamily="50" charset="-128"/>
                <a:ea typeface="Droid Sans Fallback" panose="020B0502000000000001" pitchFamily="50" charset="-128"/>
              </a:endParaRPr>
            </a:p>
          </p:txBody>
        </p:sp>
        <p:sp>
          <p:nvSpPr>
            <p:cNvPr id="40" name="稻壳儿春秋广告/盗版必究        原创来源：http://chn.docer.com/works?userid=199329941#!/work_time"/>
            <p:cNvSpPr txBox="1">
              <a:spLocks noChangeAspect="1"/>
            </p:cNvSpPr>
            <p:nvPr/>
          </p:nvSpPr>
          <p:spPr>
            <a:xfrm>
              <a:off x="2086" y="2317"/>
              <a:ext cx="2471" cy="3052"/>
            </a:xfrm>
            <a:prstGeom prst="rect">
              <a:avLst/>
            </a:prstGeom>
            <a:noFill/>
          </p:spPr>
          <p:txBody>
            <a:bodyPr wrap="square" rtlCol="0">
              <a:spAutoFit/>
            </a:bodyPr>
            <a:p>
              <a:pPr algn="ct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rPr>
                <a:t>薪酬</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rPr>
                <a:t>中等</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buClrTx/>
                <a:buSzTx/>
                <a:buFontTx/>
              </a:pPr>
              <a:r>
                <a:rPr lang="zh-CN" altLang="en-US" sz="1000" b="1" dirty="0">
                  <a:solidFill>
                    <a:schemeClr val="bg1"/>
                  </a:solidFill>
                  <a:latin typeface="微软雅黑" panose="020B0503020204020204" pitchFamily="34" charset="-122"/>
                  <a:ea typeface="微软雅黑" panose="020B0503020204020204" pitchFamily="34" charset="-122"/>
                </a:rPr>
                <a:t>福利</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rPr>
                <a:t>较高</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buClrTx/>
                <a:buSzTx/>
                <a:buFontTx/>
              </a:pPr>
              <a:r>
                <a:rPr lang="zh-CN" altLang="en-US" sz="1000" b="1" dirty="0">
                  <a:solidFill>
                    <a:schemeClr val="bg1"/>
                  </a:solidFill>
                  <a:latin typeface="微软雅黑" panose="020B0503020204020204" pitchFamily="34" charset="-122"/>
                  <a:ea typeface="微软雅黑" panose="020B0503020204020204" pitchFamily="34" charset="-122"/>
                </a:rPr>
                <a:t>工作环境</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rPr>
                <a:t>较好</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buClrTx/>
                <a:buSzTx/>
                <a:buFontTx/>
              </a:pPr>
              <a:r>
                <a:rPr lang="zh-CN" altLang="en-US" sz="1000" b="1" dirty="0">
                  <a:solidFill>
                    <a:schemeClr val="bg1"/>
                  </a:solidFill>
                  <a:latin typeface="微软雅黑" panose="020B0503020204020204" pitchFamily="34" charset="-122"/>
                  <a:ea typeface="微软雅黑" panose="020B0503020204020204" pitchFamily="34" charset="-122"/>
                </a:rPr>
                <a:t>工作强度</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rPr>
                <a:t>中</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rPr>
                <a:t>员工核心能力</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rPr>
                <a:t>沟通协调</a:t>
              </a:r>
              <a:endParaRPr lang="zh-CN" altLang="en-US" sz="1000" b="1" dirty="0">
                <a:solidFill>
                  <a:schemeClr val="bg1"/>
                </a:solidFill>
                <a:latin typeface="微软雅黑" panose="020B0503020204020204" pitchFamily="34" charset="-122"/>
                <a:ea typeface="微软雅黑" panose="020B0503020204020204" pitchFamily="34" charset="-122"/>
              </a:endParaRPr>
            </a:p>
            <a:p>
              <a:pPr algn="ctr">
                <a:lnSpc>
                  <a:spcPct val="150000"/>
                </a:lnSpc>
                <a:buClrTx/>
                <a:buSzTx/>
                <a:buFontTx/>
              </a:pPr>
              <a:r>
                <a:rPr lang="zh-CN" altLang="en-US" sz="1000" b="1" dirty="0">
                  <a:solidFill>
                    <a:schemeClr val="bg1"/>
                  </a:solidFill>
                  <a:latin typeface="微软雅黑" panose="020B0503020204020204" pitchFamily="34" charset="-122"/>
                  <a:ea typeface="微软雅黑" panose="020B0503020204020204" pitchFamily="34" charset="-122"/>
                </a:rPr>
                <a:t>管理风格</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rPr>
                <a:t>传统</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rPr>
                <a:t>文化特点</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rPr>
                <a:t>等级</a:t>
              </a:r>
              <a:endParaRPr lang="zh-CN" altLang="en-US" sz="10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rPr>
                <a:t>上升空间</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rPr>
                <a:t>稳步规范</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3917950" y="929122"/>
            <a:ext cx="1569720" cy="3355106"/>
            <a:chOff x="5915" y="1463"/>
            <a:chExt cx="2472" cy="5284"/>
          </a:xfrm>
        </p:grpSpPr>
        <p:sp>
          <p:nvSpPr>
            <p:cNvPr id="41" name="稻壳儿春秋广告/盗版必究        原创来源：http://chn.docer.com/works?userid=199329941#!/work_time"/>
            <p:cNvSpPr>
              <a:spLocks noChangeAspect="1"/>
            </p:cNvSpPr>
            <p:nvPr/>
          </p:nvSpPr>
          <p:spPr bwMode="auto">
            <a:xfrm>
              <a:off x="5915" y="1463"/>
              <a:ext cx="2472" cy="4721"/>
            </a:xfrm>
            <a:custGeom>
              <a:avLst/>
              <a:gdLst>
                <a:gd name="T0" fmla="*/ 301 w 301"/>
                <a:gd name="T1" fmla="*/ 103 h 577"/>
                <a:gd name="T2" fmla="*/ 301 w 301"/>
                <a:gd name="T3" fmla="*/ 473 h 577"/>
                <a:gd name="T4" fmla="*/ 298 w 301"/>
                <a:gd name="T5" fmla="*/ 479 h 577"/>
                <a:gd name="T6" fmla="*/ 155 w 301"/>
                <a:gd name="T7" fmla="*/ 575 h 577"/>
                <a:gd name="T8" fmla="*/ 147 w 301"/>
                <a:gd name="T9" fmla="*/ 575 h 577"/>
                <a:gd name="T10" fmla="*/ 4 w 301"/>
                <a:gd name="T11" fmla="*/ 479 h 577"/>
                <a:gd name="T12" fmla="*/ 0 w 301"/>
                <a:gd name="T13" fmla="*/ 473 h 577"/>
                <a:gd name="T14" fmla="*/ 0 w 301"/>
                <a:gd name="T15" fmla="*/ 103 h 577"/>
                <a:gd name="T16" fmla="*/ 4 w 301"/>
                <a:gd name="T17" fmla="*/ 97 h 577"/>
                <a:gd name="T18" fmla="*/ 147 w 301"/>
                <a:gd name="T19" fmla="*/ 1 h 577"/>
                <a:gd name="T20" fmla="*/ 155 w 301"/>
                <a:gd name="T21" fmla="*/ 1 h 577"/>
                <a:gd name="T22" fmla="*/ 298 w 301"/>
                <a:gd name="T23" fmla="*/ 97 h 577"/>
                <a:gd name="T24" fmla="*/ 301 w 301"/>
                <a:gd name="T25" fmla="*/ 103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577">
                  <a:moveTo>
                    <a:pt x="301" y="103"/>
                  </a:moveTo>
                  <a:cubicBezTo>
                    <a:pt x="301" y="473"/>
                    <a:pt x="301" y="473"/>
                    <a:pt x="301" y="473"/>
                  </a:cubicBezTo>
                  <a:cubicBezTo>
                    <a:pt x="301" y="476"/>
                    <a:pt x="300" y="478"/>
                    <a:pt x="298" y="479"/>
                  </a:cubicBezTo>
                  <a:cubicBezTo>
                    <a:pt x="155" y="575"/>
                    <a:pt x="155" y="575"/>
                    <a:pt x="155" y="575"/>
                  </a:cubicBezTo>
                  <a:cubicBezTo>
                    <a:pt x="152" y="577"/>
                    <a:pt x="149" y="577"/>
                    <a:pt x="147" y="575"/>
                  </a:cubicBezTo>
                  <a:cubicBezTo>
                    <a:pt x="4" y="479"/>
                    <a:pt x="4" y="479"/>
                    <a:pt x="4" y="479"/>
                  </a:cubicBezTo>
                  <a:cubicBezTo>
                    <a:pt x="2" y="478"/>
                    <a:pt x="0" y="476"/>
                    <a:pt x="0" y="473"/>
                  </a:cubicBezTo>
                  <a:cubicBezTo>
                    <a:pt x="0" y="103"/>
                    <a:pt x="0" y="103"/>
                    <a:pt x="0" y="103"/>
                  </a:cubicBezTo>
                  <a:cubicBezTo>
                    <a:pt x="0" y="101"/>
                    <a:pt x="2" y="98"/>
                    <a:pt x="4" y="97"/>
                  </a:cubicBezTo>
                  <a:cubicBezTo>
                    <a:pt x="147" y="1"/>
                    <a:pt x="147" y="1"/>
                    <a:pt x="147" y="1"/>
                  </a:cubicBezTo>
                  <a:cubicBezTo>
                    <a:pt x="149" y="0"/>
                    <a:pt x="152" y="0"/>
                    <a:pt x="155" y="1"/>
                  </a:cubicBezTo>
                  <a:cubicBezTo>
                    <a:pt x="298" y="97"/>
                    <a:pt x="298" y="97"/>
                    <a:pt x="298" y="97"/>
                  </a:cubicBezTo>
                  <a:cubicBezTo>
                    <a:pt x="300" y="98"/>
                    <a:pt x="301" y="101"/>
                    <a:pt x="301" y="103"/>
                  </a:cubicBezTo>
                </a:path>
              </a:pathLst>
            </a:custGeom>
            <a:solidFill>
              <a:schemeClr val="accent2"/>
            </a:solidFill>
            <a:ln>
              <a:noFill/>
            </a:ln>
          </p:spPr>
          <p:txBody>
            <a:bodyPr vert="horz" wrap="square" lIns="91440" tIns="45720" rIns="91440" bIns="45720" numCol="1" anchor="t" anchorCtr="0" compatLnSpc="1"/>
            <a:p>
              <a:endParaRPr lang="zh-CN" altLang="en-US">
                <a:latin typeface="Droid Sans Fallback" panose="020B0502000000000001" pitchFamily="50" charset="-128"/>
                <a:ea typeface="Droid Sans Fallback" panose="020B0502000000000001" pitchFamily="50" charset="-128"/>
              </a:endParaRPr>
            </a:p>
          </p:txBody>
        </p:sp>
        <p:sp>
          <p:nvSpPr>
            <p:cNvPr id="43" name="稻壳儿春秋广告/盗版必究        原创来源：http://chn.docer.com/works?userid=199329941#!/work_time"/>
            <p:cNvSpPr>
              <a:spLocks noChangeAspect="1"/>
            </p:cNvSpPr>
            <p:nvPr/>
          </p:nvSpPr>
          <p:spPr bwMode="auto">
            <a:xfrm>
              <a:off x="6574" y="5307"/>
              <a:ext cx="1251" cy="1440"/>
            </a:xfrm>
            <a:custGeom>
              <a:avLst/>
              <a:gdLst>
                <a:gd name="T0" fmla="*/ 136 w 271"/>
                <a:gd name="T1" fmla="*/ 0 h 312"/>
                <a:gd name="T2" fmla="*/ 22 w 271"/>
                <a:gd name="T3" fmla="*/ 68 h 312"/>
                <a:gd name="T4" fmla="*/ 0 w 271"/>
                <a:gd name="T5" fmla="*/ 78 h 312"/>
                <a:gd name="T6" fmla="*/ 0 w 271"/>
                <a:gd name="T7" fmla="*/ 234 h 312"/>
                <a:gd name="T8" fmla="*/ 136 w 271"/>
                <a:gd name="T9" fmla="*/ 312 h 312"/>
                <a:gd name="T10" fmla="*/ 268 w 271"/>
                <a:gd name="T11" fmla="*/ 236 h 312"/>
                <a:gd name="T12" fmla="*/ 271 w 271"/>
                <a:gd name="T13" fmla="*/ 234 h 312"/>
                <a:gd name="T14" fmla="*/ 271 w 271"/>
                <a:gd name="T15" fmla="*/ 78 h 312"/>
                <a:gd name="T16" fmla="*/ 136 w 271"/>
                <a:gd name="T1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312">
                  <a:moveTo>
                    <a:pt x="136" y="0"/>
                  </a:moveTo>
                  <a:lnTo>
                    <a:pt x="22" y="68"/>
                  </a:lnTo>
                  <a:lnTo>
                    <a:pt x="0" y="78"/>
                  </a:lnTo>
                  <a:lnTo>
                    <a:pt x="0" y="234"/>
                  </a:lnTo>
                  <a:lnTo>
                    <a:pt x="136" y="312"/>
                  </a:lnTo>
                  <a:lnTo>
                    <a:pt x="268" y="236"/>
                  </a:lnTo>
                  <a:lnTo>
                    <a:pt x="271" y="234"/>
                  </a:lnTo>
                  <a:lnTo>
                    <a:pt x="271" y="78"/>
                  </a:lnTo>
                  <a:lnTo>
                    <a:pt x="136" y="0"/>
                  </a:lnTo>
                  <a:close/>
                </a:path>
              </a:pathLst>
            </a:custGeom>
            <a:solidFill>
              <a:schemeClr val="bg1"/>
            </a:solidFill>
            <a:ln w="28575" cmpd="sng">
              <a:solidFill>
                <a:schemeClr val="accent2"/>
              </a:solidFill>
              <a:prstDash val="solid"/>
            </a:ln>
          </p:spPr>
          <p:txBody>
            <a:bodyPr vert="horz" wrap="square" lIns="91440" tIns="45720" rIns="91440" bIns="45720" numCol="1" anchor="t" anchorCtr="0" compatLnSpc="1"/>
            <a:p>
              <a:endParaRPr lang="zh-CN" altLang="en-US">
                <a:latin typeface="Droid Sans Fallback" panose="020B0502000000000001" pitchFamily="50" charset="-128"/>
                <a:ea typeface="Droid Sans Fallback" panose="020B0502000000000001" pitchFamily="50" charset="-128"/>
              </a:endParaRPr>
            </a:p>
          </p:txBody>
        </p:sp>
        <p:sp>
          <p:nvSpPr>
            <p:cNvPr id="44" name="稻壳儿春秋广告/盗版必究        原创来源：http://chn.docer.com/works?userid=199329941#!/work_time"/>
            <p:cNvSpPr txBox="1">
              <a:spLocks noChangeAspect="1"/>
            </p:cNvSpPr>
            <p:nvPr/>
          </p:nvSpPr>
          <p:spPr>
            <a:xfrm>
              <a:off x="5915" y="2210"/>
              <a:ext cx="2472" cy="3052"/>
            </a:xfrm>
            <a:prstGeom prst="rect">
              <a:avLst/>
            </a:prstGeom>
            <a:noFill/>
          </p:spPr>
          <p:txBody>
            <a:bodyPr wrap="square" rtlCol="0">
              <a:spAutoFit/>
            </a:bodyPr>
            <a:p>
              <a:pPr algn="ct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sym typeface="+mn-ea"/>
                </a:rPr>
                <a:t>薪酬</a:t>
              </a:r>
              <a:r>
                <a:rPr lang="zh-CN" altLang="en-US" sz="1000" b="1" dirty="0">
                  <a:solidFill>
                    <a:schemeClr val="accent1"/>
                  </a:solidFill>
                  <a:latin typeface="微软雅黑" panose="020B0503020204020204" pitchFamily="34" charset="-122"/>
                  <a:ea typeface="微软雅黑" panose="020B0503020204020204" pitchFamily="34" charset="-122"/>
                  <a:sym typeface="+mn-ea"/>
                </a:rPr>
                <a:t>高</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buClrTx/>
                <a:buSzTx/>
                <a:buFontTx/>
              </a:pPr>
              <a:r>
                <a:rPr lang="zh-CN" altLang="en-US" sz="1000" b="1" dirty="0">
                  <a:solidFill>
                    <a:schemeClr val="bg1"/>
                  </a:solidFill>
                  <a:latin typeface="微软雅黑" panose="020B0503020204020204" pitchFamily="34" charset="-122"/>
                  <a:ea typeface="微软雅黑" panose="020B0503020204020204" pitchFamily="34" charset="-122"/>
                  <a:sym typeface="+mn-ea"/>
                </a:rPr>
                <a:t>福利</a:t>
              </a:r>
              <a:r>
                <a:rPr lang="zh-CN" altLang="en-US" sz="1000" b="1" dirty="0">
                  <a:solidFill>
                    <a:schemeClr val="accent1"/>
                  </a:solidFill>
                  <a:latin typeface="微软雅黑" panose="020B0503020204020204" pitchFamily="34" charset="-122"/>
                  <a:ea typeface="微软雅黑" panose="020B0503020204020204" pitchFamily="34" charset="-122"/>
                  <a:sym typeface="+mn-ea"/>
                </a:rPr>
                <a:t>一般</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buClrTx/>
                <a:buSzTx/>
                <a:buFontTx/>
              </a:pPr>
              <a:r>
                <a:rPr lang="zh-CN" altLang="en-US" sz="1000" b="1" dirty="0">
                  <a:solidFill>
                    <a:schemeClr val="bg1"/>
                  </a:solidFill>
                  <a:latin typeface="微软雅黑" panose="020B0503020204020204" pitchFamily="34" charset="-122"/>
                  <a:ea typeface="微软雅黑" panose="020B0503020204020204" pitchFamily="34" charset="-122"/>
                  <a:sym typeface="+mn-ea"/>
                </a:rPr>
                <a:t>工作环境</a:t>
              </a:r>
              <a:r>
                <a:rPr lang="zh-CN" altLang="en-US" sz="1000" b="1" dirty="0">
                  <a:solidFill>
                    <a:schemeClr val="accent1"/>
                  </a:solidFill>
                  <a:latin typeface="微软雅黑" panose="020B0503020204020204" pitchFamily="34" charset="-122"/>
                  <a:ea typeface="微软雅黑" panose="020B0503020204020204" pitchFamily="34" charset="-122"/>
                  <a:sym typeface="+mn-ea"/>
                </a:rPr>
                <a:t>一般</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buClrTx/>
                <a:buSzTx/>
                <a:buFontTx/>
              </a:pPr>
              <a:r>
                <a:rPr lang="zh-CN" altLang="en-US" sz="1000" b="1" dirty="0">
                  <a:solidFill>
                    <a:schemeClr val="bg1"/>
                  </a:solidFill>
                  <a:latin typeface="微软雅黑" panose="020B0503020204020204" pitchFamily="34" charset="-122"/>
                  <a:ea typeface="微软雅黑" panose="020B0503020204020204" pitchFamily="34" charset="-122"/>
                  <a:sym typeface="+mn-ea"/>
                </a:rPr>
                <a:t>工作强度</a:t>
              </a:r>
              <a:r>
                <a:rPr lang="zh-CN" altLang="en-US" sz="1000" b="1" dirty="0">
                  <a:solidFill>
                    <a:schemeClr val="accent1"/>
                  </a:solidFill>
                  <a:latin typeface="微软雅黑" panose="020B0503020204020204" pitchFamily="34" charset="-122"/>
                  <a:ea typeface="微软雅黑" panose="020B0503020204020204" pitchFamily="34" charset="-122"/>
                  <a:sym typeface="+mn-ea"/>
                </a:rPr>
                <a:t>高</a:t>
              </a:r>
              <a:endParaRPr lang="zh-CN" altLang="en-US" sz="1000" b="1" dirty="0">
                <a:solidFill>
                  <a:schemeClr val="accent1"/>
                </a:solidFill>
                <a:latin typeface="微软雅黑" panose="020B0503020204020204" pitchFamily="34" charset="-122"/>
                <a:ea typeface="微软雅黑" panose="020B0503020204020204" pitchFamily="34" charset="-122"/>
              </a:endParaRPr>
            </a:p>
            <a:p>
              <a:pPr algn="ct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sym typeface="+mn-ea"/>
                </a:rPr>
                <a:t>员工核心能力</a:t>
              </a:r>
              <a:r>
                <a:rPr lang="zh-CN" altLang="en-US" sz="1000" b="1" dirty="0">
                  <a:solidFill>
                    <a:schemeClr val="accent1"/>
                  </a:solidFill>
                  <a:latin typeface="微软雅黑" panose="020B0503020204020204" pitchFamily="34" charset="-122"/>
                  <a:ea typeface="微软雅黑" panose="020B0503020204020204" pitchFamily="34" charset="-122"/>
                  <a:sym typeface="+mn-ea"/>
                </a:rPr>
                <a:t>专业能力</a:t>
              </a:r>
              <a:endParaRPr lang="zh-CN" altLang="en-US" sz="1000" b="1" dirty="0">
                <a:solidFill>
                  <a:schemeClr val="accent1"/>
                </a:solidFill>
                <a:latin typeface="微软雅黑" panose="020B0503020204020204" pitchFamily="34" charset="-122"/>
                <a:ea typeface="微软雅黑" panose="020B0503020204020204" pitchFamily="34" charset="-122"/>
                <a:sym typeface="+mn-ea"/>
              </a:endParaRPr>
            </a:p>
            <a:p>
              <a:pPr algn="ct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sym typeface="+mn-ea"/>
                </a:rPr>
                <a:t>管理风格</a:t>
              </a:r>
              <a:r>
                <a:rPr lang="zh-CN" altLang="en-US" sz="1000" b="1" dirty="0">
                  <a:solidFill>
                    <a:schemeClr val="accent1"/>
                  </a:solidFill>
                  <a:latin typeface="微软雅黑" panose="020B0503020204020204" pitchFamily="34" charset="-122"/>
                  <a:ea typeface="微软雅黑" panose="020B0503020204020204" pitchFamily="34" charset="-122"/>
                  <a:sym typeface="+mn-ea"/>
                </a:rPr>
                <a:t>务实</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sym typeface="+mn-ea"/>
                </a:rPr>
                <a:t>文化特点</a:t>
              </a:r>
              <a:r>
                <a:rPr lang="zh-CN" altLang="en-US" sz="1000" b="1" dirty="0">
                  <a:solidFill>
                    <a:schemeClr val="accent1"/>
                  </a:solidFill>
                  <a:latin typeface="微软雅黑" panose="020B0503020204020204" pitchFamily="34" charset="-122"/>
                  <a:ea typeface="微软雅黑" panose="020B0503020204020204" pitchFamily="34" charset="-122"/>
                  <a:sym typeface="+mn-ea"/>
                </a:rPr>
                <a:t>老版主导</a:t>
              </a:r>
              <a:endParaRPr lang="zh-CN" altLang="en-US" sz="10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sym typeface="+mn-ea"/>
                </a:rPr>
                <a:t>上升空间</a:t>
              </a:r>
              <a:r>
                <a:rPr lang="zh-CN" altLang="en-US" sz="1000" b="1" dirty="0">
                  <a:solidFill>
                    <a:schemeClr val="accent1"/>
                  </a:solidFill>
                  <a:latin typeface="微软雅黑" panose="020B0503020204020204" pitchFamily="34" charset="-122"/>
                  <a:ea typeface="微软雅黑" panose="020B0503020204020204" pitchFamily="34" charset="-122"/>
                  <a:sym typeface="+mn-ea"/>
                </a:rPr>
                <a:t>成长与风险</a:t>
              </a:r>
              <a:endParaRPr lang="zh-CN" altLang="en-US" sz="1000" b="1" dirty="0">
                <a:solidFill>
                  <a:schemeClr val="accent1"/>
                </a:solidFill>
                <a:latin typeface="微软雅黑" panose="020B0503020204020204" pitchFamily="34" charset="-122"/>
                <a:ea typeface="微软雅黑" panose="020B0503020204020204" pitchFamily="34" charset="-122"/>
              </a:endParaRPr>
            </a:p>
          </p:txBody>
        </p:sp>
      </p:grpSp>
      <p:grpSp>
        <p:nvGrpSpPr>
          <p:cNvPr id="59" name="组合 58"/>
          <p:cNvGrpSpPr/>
          <p:nvPr/>
        </p:nvGrpSpPr>
        <p:grpSpPr>
          <a:xfrm>
            <a:off x="6230620" y="929122"/>
            <a:ext cx="1734185" cy="3370346"/>
            <a:chOff x="10247" y="1311"/>
            <a:chExt cx="2731" cy="5308"/>
          </a:xfrm>
        </p:grpSpPr>
        <p:sp>
          <p:nvSpPr>
            <p:cNvPr id="45" name="稻壳儿春秋广告/盗版必究        原创来源：http://chn.docer.com/works?userid=199329941#!/work_time"/>
            <p:cNvSpPr>
              <a:spLocks noChangeAspect="1"/>
            </p:cNvSpPr>
            <p:nvPr/>
          </p:nvSpPr>
          <p:spPr bwMode="auto">
            <a:xfrm>
              <a:off x="10375" y="1311"/>
              <a:ext cx="2472" cy="4721"/>
            </a:xfrm>
            <a:custGeom>
              <a:avLst/>
              <a:gdLst>
                <a:gd name="T0" fmla="*/ 301 w 301"/>
                <a:gd name="T1" fmla="*/ 103 h 577"/>
                <a:gd name="T2" fmla="*/ 301 w 301"/>
                <a:gd name="T3" fmla="*/ 473 h 577"/>
                <a:gd name="T4" fmla="*/ 298 w 301"/>
                <a:gd name="T5" fmla="*/ 479 h 577"/>
                <a:gd name="T6" fmla="*/ 155 w 301"/>
                <a:gd name="T7" fmla="*/ 575 h 577"/>
                <a:gd name="T8" fmla="*/ 147 w 301"/>
                <a:gd name="T9" fmla="*/ 575 h 577"/>
                <a:gd name="T10" fmla="*/ 4 w 301"/>
                <a:gd name="T11" fmla="*/ 479 h 577"/>
                <a:gd name="T12" fmla="*/ 0 w 301"/>
                <a:gd name="T13" fmla="*/ 473 h 577"/>
                <a:gd name="T14" fmla="*/ 0 w 301"/>
                <a:gd name="T15" fmla="*/ 103 h 577"/>
                <a:gd name="T16" fmla="*/ 4 w 301"/>
                <a:gd name="T17" fmla="*/ 97 h 577"/>
                <a:gd name="T18" fmla="*/ 147 w 301"/>
                <a:gd name="T19" fmla="*/ 1 h 577"/>
                <a:gd name="T20" fmla="*/ 155 w 301"/>
                <a:gd name="T21" fmla="*/ 1 h 577"/>
                <a:gd name="T22" fmla="*/ 298 w 301"/>
                <a:gd name="T23" fmla="*/ 97 h 577"/>
                <a:gd name="T24" fmla="*/ 301 w 301"/>
                <a:gd name="T25" fmla="*/ 103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577">
                  <a:moveTo>
                    <a:pt x="301" y="103"/>
                  </a:moveTo>
                  <a:cubicBezTo>
                    <a:pt x="301" y="473"/>
                    <a:pt x="301" y="473"/>
                    <a:pt x="301" y="473"/>
                  </a:cubicBezTo>
                  <a:cubicBezTo>
                    <a:pt x="301" y="476"/>
                    <a:pt x="300" y="478"/>
                    <a:pt x="298" y="479"/>
                  </a:cubicBezTo>
                  <a:cubicBezTo>
                    <a:pt x="155" y="575"/>
                    <a:pt x="155" y="575"/>
                    <a:pt x="155" y="575"/>
                  </a:cubicBezTo>
                  <a:cubicBezTo>
                    <a:pt x="152" y="577"/>
                    <a:pt x="149" y="577"/>
                    <a:pt x="147" y="575"/>
                  </a:cubicBezTo>
                  <a:cubicBezTo>
                    <a:pt x="4" y="479"/>
                    <a:pt x="4" y="479"/>
                    <a:pt x="4" y="479"/>
                  </a:cubicBezTo>
                  <a:cubicBezTo>
                    <a:pt x="2" y="478"/>
                    <a:pt x="0" y="476"/>
                    <a:pt x="0" y="473"/>
                  </a:cubicBezTo>
                  <a:cubicBezTo>
                    <a:pt x="0" y="103"/>
                    <a:pt x="0" y="103"/>
                    <a:pt x="0" y="103"/>
                  </a:cubicBezTo>
                  <a:cubicBezTo>
                    <a:pt x="0" y="101"/>
                    <a:pt x="2" y="98"/>
                    <a:pt x="4" y="97"/>
                  </a:cubicBezTo>
                  <a:cubicBezTo>
                    <a:pt x="147" y="1"/>
                    <a:pt x="147" y="1"/>
                    <a:pt x="147" y="1"/>
                  </a:cubicBezTo>
                  <a:cubicBezTo>
                    <a:pt x="149" y="0"/>
                    <a:pt x="152" y="0"/>
                    <a:pt x="155" y="1"/>
                  </a:cubicBezTo>
                  <a:cubicBezTo>
                    <a:pt x="298" y="97"/>
                    <a:pt x="298" y="97"/>
                    <a:pt x="298" y="97"/>
                  </a:cubicBezTo>
                  <a:cubicBezTo>
                    <a:pt x="300" y="98"/>
                    <a:pt x="301" y="101"/>
                    <a:pt x="301" y="103"/>
                  </a:cubicBezTo>
                </a:path>
              </a:pathLst>
            </a:custGeom>
            <a:solidFill>
              <a:schemeClr val="accent1"/>
            </a:solidFill>
            <a:ln>
              <a:noFill/>
            </a:ln>
          </p:spPr>
          <p:txBody>
            <a:bodyPr vert="horz" wrap="square" lIns="91440" tIns="45720" rIns="91440" bIns="45720" numCol="1" anchor="t" anchorCtr="0" compatLnSpc="1"/>
            <a:p>
              <a:endParaRPr lang="zh-CN" altLang="en-US">
                <a:latin typeface="Droid Sans Fallback" panose="020B0502000000000001" pitchFamily="50" charset="-128"/>
                <a:ea typeface="Droid Sans Fallback" panose="020B0502000000000001" pitchFamily="50" charset="-128"/>
              </a:endParaRPr>
            </a:p>
          </p:txBody>
        </p:sp>
        <p:sp>
          <p:nvSpPr>
            <p:cNvPr id="47" name="稻壳儿春秋广告/盗版必究        原创来源：http://chn.docer.com/works?userid=199329941#!/work_time"/>
            <p:cNvSpPr>
              <a:spLocks noChangeAspect="1"/>
            </p:cNvSpPr>
            <p:nvPr/>
          </p:nvSpPr>
          <p:spPr bwMode="auto">
            <a:xfrm>
              <a:off x="10986" y="5179"/>
              <a:ext cx="1251" cy="1440"/>
            </a:xfrm>
            <a:custGeom>
              <a:avLst/>
              <a:gdLst>
                <a:gd name="T0" fmla="*/ 136 w 271"/>
                <a:gd name="T1" fmla="*/ 0 h 312"/>
                <a:gd name="T2" fmla="*/ 22 w 271"/>
                <a:gd name="T3" fmla="*/ 68 h 312"/>
                <a:gd name="T4" fmla="*/ 0 w 271"/>
                <a:gd name="T5" fmla="*/ 78 h 312"/>
                <a:gd name="T6" fmla="*/ 0 w 271"/>
                <a:gd name="T7" fmla="*/ 234 h 312"/>
                <a:gd name="T8" fmla="*/ 136 w 271"/>
                <a:gd name="T9" fmla="*/ 312 h 312"/>
                <a:gd name="T10" fmla="*/ 268 w 271"/>
                <a:gd name="T11" fmla="*/ 236 h 312"/>
                <a:gd name="T12" fmla="*/ 271 w 271"/>
                <a:gd name="T13" fmla="*/ 234 h 312"/>
                <a:gd name="T14" fmla="*/ 271 w 271"/>
                <a:gd name="T15" fmla="*/ 78 h 312"/>
                <a:gd name="T16" fmla="*/ 136 w 271"/>
                <a:gd name="T1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312">
                  <a:moveTo>
                    <a:pt x="136" y="0"/>
                  </a:moveTo>
                  <a:lnTo>
                    <a:pt x="22" y="68"/>
                  </a:lnTo>
                  <a:lnTo>
                    <a:pt x="0" y="78"/>
                  </a:lnTo>
                  <a:lnTo>
                    <a:pt x="0" y="234"/>
                  </a:lnTo>
                  <a:lnTo>
                    <a:pt x="136" y="312"/>
                  </a:lnTo>
                  <a:lnTo>
                    <a:pt x="268" y="236"/>
                  </a:lnTo>
                  <a:lnTo>
                    <a:pt x="271" y="234"/>
                  </a:lnTo>
                  <a:lnTo>
                    <a:pt x="271" y="78"/>
                  </a:lnTo>
                  <a:lnTo>
                    <a:pt x="136" y="0"/>
                  </a:lnTo>
                  <a:close/>
                </a:path>
              </a:pathLst>
            </a:custGeom>
            <a:solidFill>
              <a:schemeClr val="bg1"/>
            </a:solidFill>
            <a:ln w="28575" cmpd="sng">
              <a:solidFill>
                <a:schemeClr val="accent1">
                  <a:shade val="50000"/>
                </a:schemeClr>
              </a:solidFill>
              <a:prstDash val="solid"/>
            </a:ln>
          </p:spPr>
          <p:txBody>
            <a:bodyPr vert="horz" wrap="square" lIns="91440" tIns="45720" rIns="91440" bIns="45720" numCol="1" anchor="t" anchorCtr="0" compatLnSpc="1"/>
            <a:p>
              <a:endParaRPr lang="zh-CN" altLang="en-US">
                <a:latin typeface="Droid Sans Fallback" panose="020B0502000000000001" pitchFamily="50" charset="-128"/>
                <a:ea typeface="Droid Sans Fallback" panose="020B0502000000000001" pitchFamily="50" charset="-128"/>
              </a:endParaRPr>
            </a:p>
          </p:txBody>
        </p:sp>
        <p:sp>
          <p:nvSpPr>
            <p:cNvPr id="53" name="稻壳儿春秋广告/盗版必究        原创来源：http://chn.docer.com/works?userid=199329941#!/work_time"/>
            <p:cNvSpPr txBox="1"/>
            <p:nvPr/>
          </p:nvSpPr>
          <p:spPr>
            <a:xfrm>
              <a:off x="10247" y="1999"/>
              <a:ext cx="2731" cy="3052"/>
            </a:xfrm>
            <a:prstGeom prst="rect">
              <a:avLst/>
            </a:prstGeom>
            <a:noFill/>
          </p:spPr>
          <p:txBody>
            <a:bodyPr wrap="square" rtlCol="0">
              <a:spAutoFit/>
            </a:bodyPr>
            <a:p>
              <a:pPr algn="ct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sym typeface="+mn-ea"/>
                </a:rPr>
                <a:t>薪酬</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sym typeface="+mn-ea"/>
                </a:rPr>
                <a:t>较高</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buClrTx/>
                <a:buSzTx/>
                <a:buFontTx/>
              </a:pPr>
              <a:r>
                <a:rPr lang="zh-CN" altLang="en-US" sz="1000" b="1" dirty="0">
                  <a:solidFill>
                    <a:schemeClr val="bg1"/>
                  </a:solidFill>
                  <a:latin typeface="微软雅黑" panose="020B0503020204020204" pitchFamily="34" charset="-122"/>
                  <a:ea typeface="微软雅黑" panose="020B0503020204020204" pitchFamily="34" charset="-122"/>
                  <a:sym typeface="+mn-ea"/>
                </a:rPr>
                <a:t>福利</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sym typeface="+mn-ea"/>
                </a:rPr>
                <a:t>高</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buClrTx/>
                <a:buSzTx/>
                <a:buFontTx/>
              </a:pPr>
              <a:r>
                <a:rPr lang="zh-CN" altLang="en-US" sz="1000" b="1" dirty="0">
                  <a:solidFill>
                    <a:schemeClr val="bg1"/>
                  </a:solidFill>
                  <a:latin typeface="微软雅黑" panose="020B0503020204020204" pitchFamily="34" charset="-122"/>
                  <a:ea typeface="微软雅黑" panose="020B0503020204020204" pitchFamily="34" charset="-122"/>
                  <a:sym typeface="+mn-ea"/>
                </a:rPr>
                <a:t>工作环境</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sym typeface="+mn-ea"/>
                </a:rPr>
                <a:t>较好</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buClrTx/>
                <a:buSzTx/>
                <a:buFontTx/>
              </a:pPr>
              <a:r>
                <a:rPr lang="zh-CN" altLang="en-US" sz="1000" b="1" dirty="0">
                  <a:solidFill>
                    <a:schemeClr val="bg1"/>
                  </a:solidFill>
                  <a:latin typeface="微软雅黑" panose="020B0503020204020204" pitchFamily="34" charset="-122"/>
                  <a:ea typeface="微软雅黑" panose="020B0503020204020204" pitchFamily="34" charset="-122"/>
                  <a:sym typeface="+mn-ea"/>
                </a:rPr>
                <a:t>工作强度</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sym typeface="+mn-ea"/>
                </a:rPr>
                <a:t>较高</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sym typeface="+mn-ea"/>
                </a:rPr>
                <a:t>员工核心能力</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sym typeface="+mn-ea"/>
                </a:rPr>
                <a:t>专业能力</a:t>
              </a:r>
              <a:endParaRPr lang="zh-CN" altLang="en-US" sz="1000" b="1" dirty="0">
                <a:solidFill>
                  <a:schemeClr val="bg1"/>
                </a:solidFill>
                <a:latin typeface="微软雅黑" panose="020B0503020204020204" pitchFamily="34" charset="-122"/>
                <a:ea typeface="微软雅黑" panose="020B0503020204020204" pitchFamily="34" charset="-122"/>
              </a:endParaRPr>
            </a:p>
            <a:p>
              <a:pPr algn="ctr">
                <a:lnSpc>
                  <a:spcPct val="150000"/>
                </a:lnSpc>
                <a:buClrTx/>
                <a:buSzTx/>
                <a:buFontTx/>
              </a:pPr>
              <a:r>
                <a:rPr lang="zh-CN" altLang="en-US" sz="1000" b="1" dirty="0">
                  <a:solidFill>
                    <a:schemeClr val="bg1"/>
                  </a:solidFill>
                  <a:latin typeface="微软雅黑" panose="020B0503020204020204" pitchFamily="34" charset="-122"/>
                  <a:ea typeface="微软雅黑" panose="020B0503020204020204" pitchFamily="34" charset="-122"/>
                  <a:sym typeface="+mn-ea"/>
                </a:rPr>
                <a:t>管理风格</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sym typeface="+mn-ea"/>
                </a:rPr>
                <a:t>规范</a:t>
              </a:r>
              <a:endPar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sym typeface="+mn-ea"/>
                </a:rPr>
                <a:t>文化特点</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sym typeface="+mn-ea"/>
                </a:rPr>
                <a:t>以人为本</a:t>
              </a:r>
              <a:endParaRPr lang="zh-CN" altLang="en-US" sz="1000" b="1" dirty="0">
                <a:solidFill>
                  <a:schemeClr val="bg1"/>
                </a:solidFill>
                <a:latin typeface="微软雅黑" panose="020B0503020204020204" pitchFamily="34" charset="-122"/>
                <a:ea typeface="微软雅黑" panose="020B0503020204020204" pitchFamily="34" charset="-122"/>
              </a:endParaRPr>
            </a:p>
            <a:p>
              <a:pPr algn="ct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sym typeface="+mn-ea"/>
                </a:rPr>
                <a:t>上升空间</a:t>
              </a:r>
              <a:r>
                <a:rPr lang="zh-CN" altLang="en-US" sz="1000" b="1" dirty="0">
                  <a:solidFill>
                    <a:schemeClr val="accent2">
                      <a:lumMod val="60000"/>
                      <a:lumOff val="40000"/>
                    </a:schemeClr>
                  </a:solidFill>
                  <a:latin typeface="微软雅黑" panose="020B0503020204020204" pitchFamily="34" charset="-122"/>
                  <a:ea typeface="微软雅黑" panose="020B0503020204020204" pitchFamily="34" charset="-122"/>
                  <a:sym typeface="+mn-ea"/>
                </a:rPr>
                <a:t>稳定与瓶颈</a:t>
              </a:r>
              <a:endParaRPr lang="en-US" altLang="zh-CN" sz="1000" dirty="0">
                <a:solidFill>
                  <a:schemeClr val="bg1"/>
                </a:solidFill>
                <a:latin typeface="Droid Sans Fallback" panose="020B0502000000000001" pitchFamily="50" charset="-128"/>
                <a:ea typeface="Droid Sans Fallback" panose="020B0502000000000001" pitchFamily="50" charset="-128"/>
              </a:endParaRPr>
            </a:p>
          </p:txBody>
        </p:sp>
      </p:grpSp>
      <p:sp>
        <p:nvSpPr>
          <p:cNvPr id="62" name="文本框 61"/>
          <p:cNvSpPr txBox="1"/>
          <p:nvPr/>
        </p:nvSpPr>
        <p:spPr>
          <a:xfrm>
            <a:off x="1768793" y="3534410"/>
            <a:ext cx="792480" cy="645160"/>
          </a:xfrm>
          <a:prstGeom prst="rect">
            <a:avLst/>
          </a:prstGeom>
          <a:noFill/>
        </p:spPr>
        <p:txBody>
          <a:bodyPr wrap="none" rtlCol="0" anchor="t">
            <a:spAutoFit/>
          </a:bodyPr>
          <a:p>
            <a:pPr algn="ctr">
              <a:lnSpc>
                <a:spcPct val="100000"/>
              </a:lnSpc>
            </a:pPr>
            <a:r>
              <a:rPr lang="zh-CN" sz="1200" b="1" dirty="0">
                <a:solidFill>
                  <a:schemeClr val="tx1"/>
                </a:solidFill>
                <a:latin typeface="微软雅黑" panose="020B0503020204020204" pitchFamily="34" charset="-122"/>
                <a:ea typeface="微软雅黑" panose="020B0503020204020204" pitchFamily="34" charset="-122"/>
                <a:sym typeface="+mn-ea"/>
              </a:rPr>
              <a:t>公务员</a:t>
            </a:r>
            <a:endParaRPr lang="zh-CN" sz="1200" b="1" dirty="0">
              <a:solidFill>
                <a:schemeClr val="tx1"/>
              </a:solidFill>
              <a:latin typeface="微软雅黑" panose="020B0503020204020204" pitchFamily="34" charset="-122"/>
              <a:ea typeface="微软雅黑" panose="020B0503020204020204" pitchFamily="34" charset="-122"/>
              <a:sym typeface="+mn-ea"/>
            </a:endParaRPr>
          </a:p>
          <a:p>
            <a:pPr algn="ctr">
              <a:lnSpc>
                <a:spcPct val="100000"/>
              </a:lnSpc>
            </a:pPr>
            <a:r>
              <a:rPr lang="zh-CN" sz="1200" b="1" dirty="0">
                <a:solidFill>
                  <a:schemeClr val="tx1"/>
                </a:solidFill>
                <a:latin typeface="微软雅黑" panose="020B0503020204020204" pitchFamily="34" charset="-122"/>
                <a:ea typeface="微软雅黑" panose="020B0503020204020204" pitchFamily="34" charset="-122"/>
                <a:sym typeface="+mn-ea"/>
              </a:rPr>
              <a:t>国企</a:t>
            </a:r>
            <a:endParaRPr lang="zh-CN" sz="1200" b="1" dirty="0">
              <a:solidFill>
                <a:schemeClr val="tx1"/>
              </a:solidFill>
              <a:latin typeface="微软雅黑" panose="020B0503020204020204" pitchFamily="34" charset="-122"/>
              <a:ea typeface="微软雅黑" panose="020B0503020204020204" pitchFamily="34" charset="-122"/>
              <a:sym typeface="+mn-ea"/>
            </a:endParaRPr>
          </a:p>
          <a:p>
            <a:pPr algn="ctr">
              <a:lnSpc>
                <a:spcPct val="100000"/>
              </a:lnSpc>
            </a:pPr>
            <a:r>
              <a:rPr lang="zh-CN" sz="1200" b="1" dirty="0">
                <a:solidFill>
                  <a:schemeClr val="tx1"/>
                </a:solidFill>
                <a:latin typeface="微软雅黑" panose="020B0503020204020204" pitchFamily="34" charset="-122"/>
                <a:ea typeface="微软雅黑" panose="020B0503020204020204" pitchFamily="34" charset="-122"/>
                <a:sym typeface="+mn-ea"/>
              </a:rPr>
              <a:t>事业单位</a:t>
            </a:r>
            <a:endParaRPr lang="zh-CN" sz="1200" b="1" dirty="0">
              <a:solidFill>
                <a:schemeClr val="tx1"/>
              </a:solidFill>
              <a:latin typeface="微软雅黑" panose="020B0503020204020204" pitchFamily="34" charset="-122"/>
              <a:ea typeface="微软雅黑" panose="020B0503020204020204" pitchFamily="34" charset="-122"/>
              <a:sym typeface="+mn-ea"/>
            </a:endParaRPr>
          </a:p>
        </p:txBody>
      </p:sp>
      <p:sp>
        <p:nvSpPr>
          <p:cNvPr id="63" name="文本框 62"/>
          <p:cNvSpPr txBox="1"/>
          <p:nvPr/>
        </p:nvSpPr>
        <p:spPr>
          <a:xfrm>
            <a:off x="4387533" y="3627755"/>
            <a:ext cx="690880" cy="398780"/>
          </a:xfrm>
          <a:prstGeom prst="rect">
            <a:avLst/>
          </a:prstGeom>
          <a:noFill/>
        </p:spPr>
        <p:txBody>
          <a:bodyPr wrap="none" rtlCol="0" anchor="t">
            <a:spAutoFit/>
          </a:bodyPr>
          <a:p>
            <a:pPr algn="ctr">
              <a:lnSpc>
                <a:spcPct val="100000"/>
              </a:lnSpc>
            </a:pPr>
            <a:r>
              <a:rPr lang="zh-CN" sz="2000" b="1" dirty="0">
                <a:solidFill>
                  <a:schemeClr val="tx1"/>
                </a:solidFill>
                <a:latin typeface="微软雅黑" panose="020B0503020204020204" pitchFamily="34" charset="-122"/>
                <a:ea typeface="微软雅黑" panose="020B0503020204020204" pitchFamily="34" charset="-122"/>
                <a:sym typeface="+mn-ea"/>
              </a:rPr>
              <a:t>民企</a:t>
            </a:r>
            <a:endParaRPr lang="zh-CN" sz="2000" b="1" dirty="0">
              <a:solidFill>
                <a:schemeClr val="tx1"/>
              </a:solidFill>
              <a:latin typeface="微软雅黑" panose="020B0503020204020204" pitchFamily="34" charset="-122"/>
              <a:ea typeface="微软雅黑" panose="020B0503020204020204" pitchFamily="34" charset="-122"/>
              <a:sym typeface="+mn-ea"/>
            </a:endParaRPr>
          </a:p>
        </p:txBody>
      </p:sp>
      <p:sp>
        <p:nvSpPr>
          <p:cNvPr id="64" name="文本框 63"/>
          <p:cNvSpPr txBox="1"/>
          <p:nvPr/>
        </p:nvSpPr>
        <p:spPr>
          <a:xfrm>
            <a:off x="6853238" y="3651250"/>
            <a:ext cx="487680" cy="275590"/>
          </a:xfrm>
          <a:prstGeom prst="rect">
            <a:avLst/>
          </a:prstGeom>
          <a:noFill/>
        </p:spPr>
        <p:txBody>
          <a:bodyPr wrap="none" rtlCol="0" anchor="t">
            <a:spAutoFit/>
          </a:bodyPr>
          <a:p>
            <a:pPr algn="ctr">
              <a:lnSpc>
                <a:spcPct val="100000"/>
              </a:lnSpc>
              <a:buClrTx/>
              <a:buSzTx/>
              <a:buFontTx/>
            </a:pPr>
            <a:r>
              <a:rPr lang="zh-CN" sz="2000" b="1" dirty="0">
                <a:solidFill>
                  <a:schemeClr val="tx1"/>
                </a:solidFill>
                <a:latin typeface="微软雅黑" panose="020B0503020204020204" pitchFamily="34" charset="-122"/>
                <a:ea typeface="微软雅黑" panose="020B0503020204020204" pitchFamily="34" charset="-122"/>
                <a:sym typeface="+mn-ea"/>
              </a:rPr>
              <a:t>外企</a:t>
            </a:r>
            <a:endParaRPr lang="zh-CN" sz="2000" b="1" dirty="0">
              <a:solidFill>
                <a:schemeClr val="tx1"/>
              </a:solidFill>
              <a:latin typeface="微软雅黑" panose="020B0503020204020204" pitchFamily="34" charset="-122"/>
              <a:ea typeface="微软雅黑" panose="020B0503020204020204" pitchFamily="34" charset="-122"/>
              <a:sym typeface="+mn-ea"/>
            </a:endParaRPr>
          </a:p>
        </p:txBody>
      </p:sp>
      <p:sp>
        <p:nvSpPr>
          <p:cNvPr id="5" name="等腰三角形 4"/>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751965" y="2245360"/>
            <a:ext cx="5089525" cy="583565"/>
          </a:xfrm>
          <a:prstGeom prst="rect">
            <a:avLst/>
          </a:prstGeom>
          <a:noFill/>
        </p:spPr>
        <p:txBody>
          <a:bodyPr wrap="none" rtlCol="0" anchor="t">
            <a:spAutoFit/>
          </a:bodyPr>
          <a:p>
            <a:r>
              <a:rPr lang="zh-CN" altLang="en-US" sz="3200" b="1">
                <a:solidFill>
                  <a:schemeClr val="tx1"/>
                </a:solidFill>
                <a:latin typeface="微软雅黑" panose="020B0503020204020204" pitchFamily="34" charset="-122"/>
                <a:ea typeface="微软雅黑" panose="020B0503020204020204" pitchFamily="34" charset="-122"/>
                <a:sym typeface="+mn-ea"/>
              </a:rPr>
              <a:t>职业 </a:t>
            </a:r>
            <a:r>
              <a:rPr lang="en-US" altLang="zh-CN" sz="3200" b="1">
                <a:solidFill>
                  <a:schemeClr val="accent1"/>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solidFill>
                  <a:schemeClr val="tx1"/>
                </a:solidFill>
                <a:latin typeface="微软雅黑" panose="020B0503020204020204" pitchFamily="34" charset="-122"/>
                <a:ea typeface="微软雅黑" panose="020B0503020204020204" pitchFamily="34" charset="-122"/>
                <a:sym typeface="+mn-ea"/>
              </a:rPr>
              <a:t>行业 </a:t>
            </a:r>
            <a:r>
              <a:rPr lang="en-US" altLang="zh-CN" sz="3200" b="1">
                <a:solidFill>
                  <a:schemeClr val="accent1"/>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solidFill>
                  <a:schemeClr val="tx1"/>
                </a:solidFill>
                <a:latin typeface="微软雅黑" panose="020B0503020204020204" pitchFamily="34" charset="-122"/>
                <a:ea typeface="微软雅黑" panose="020B0503020204020204" pitchFamily="34" charset="-122"/>
                <a:sym typeface="+mn-ea"/>
              </a:rPr>
              <a:t>职位 </a:t>
            </a:r>
            <a:r>
              <a:rPr lang="en-US" altLang="zh-CN" sz="3200" b="1">
                <a:solidFill>
                  <a:schemeClr val="accent1"/>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solidFill>
                  <a:schemeClr val="tx1"/>
                </a:solidFill>
                <a:latin typeface="微软雅黑" panose="020B0503020204020204" pitchFamily="34" charset="-122"/>
                <a:ea typeface="微软雅黑" panose="020B0503020204020204" pitchFamily="34" charset="-122"/>
                <a:sym typeface="+mn-ea"/>
              </a:rPr>
              <a:t>组织</a:t>
            </a:r>
            <a:endParaRPr lang="zh-CN" altLang="en-US" sz="3200" b="1">
              <a:solidFill>
                <a:schemeClr val="tx1"/>
              </a:solidFill>
              <a:latin typeface="微软雅黑" panose="020B0503020204020204" pitchFamily="34" charset="-122"/>
              <a:ea typeface="微软雅黑" panose="020B0503020204020204" pitchFamily="34" charset="-122"/>
              <a:sym typeface="+mn-ea"/>
            </a:endParaRPr>
          </a:p>
        </p:txBody>
      </p:sp>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用公式计算你的职业定位</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6" name="文本框 5"/>
          <p:cNvSpPr txBox="1"/>
          <p:nvPr/>
        </p:nvSpPr>
        <p:spPr>
          <a:xfrm>
            <a:off x="2070100" y="2828925"/>
            <a:ext cx="257175" cy="368300"/>
          </a:xfrm>
          <a:prstGeom prst="rect">
            <a:avLst/>
          </a:prstGeom>
          <a:noFill/>
        </p:spPr>
        <p:txBody>
          <a:bodyPr wrap="none" rtlCol="0" anchor="t">
            <a:spAutoFit/>
          </a:bodyPr>
          <a:p>
            <a:r>
              <a:rPr lang="en-US" altLang="zh-CN" b="1">
                <a:solidFill>
                  <a:schemeClr val="accent1"/>
                </a:solidFill>
                <a:latin typeface="微软雅黑" panose="020B0503020204020204" pitchFamily="34" charset="-122"/>
                <a:ea typeface="微软雅黑" panose="020B0503020204020204" pitchFamily="34" charset="-122"/>
                <a:sym typeface="+mn-ea"/>
              </a:rPr>
              <a:t>t</a:t>
            </a:r>
            <a:endParaRPr lang="en-US" altLang="zh-CN" b="1">
              <a:solidFill>
                <a:schemeClr val="accent1"/>
              </a:solidFill>
              <a:latin typeface="微软雅黑" panose="020B0503020204020204" pitchFamily="34" charset="-122"/>
              <a:ea typeface="微软雅黑" panose="020B0503020204020204" pitchFamily="34" charset="-122"/>
              <a:sym typeface="+mn-ea"/>
            </a:endParaRPr>
          </a:p>
        </p:txBody>
      </p:sp>
      <p:sp>
        <p:nvSpPr>
          <p:cNvPr id="14" name="上箭头 13"/>
          <p:cNvSpPr/>
          <p:nvPr/>
        </p:nvSpPr>
        <p:spPr>
          <a:xfrm>
            <a:off x="2774315" y="1256030"/>
            <a:ext cx="4199890" cy="1941195"/>
          </a:xfrm>
          <a:prstGeom prst="upArrow">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2780665" y="1537335"/>
            <a:ext cx="1329055" cy="368300"/>
          </a:xfrm>
          <a:prstGeom prst="rect">
            <a:avLst/>
          </a:prstGeom>
          <a:noFill/>
        </p:spPr>
        <p:txBody>
          <a:bodyPr wrap="none" rtlCol="0" anchor="t">
            <a:spAutoFit/>
          </a:bodyPr>
          <a:p>
            <a:pPr algn="l"/>
            <a:r>
              <a:rPr lang="zh-CN" altLang="en-US" b="1">
                <a:solidFill>
                  <a:srgbClr val="0D0D0D"/>
                </a:solidFill>
                <a:latin typeface="微软雅黑" panose="020B0503020204020204" pitchFamily="34" charset="-122"/>
                <a:ea typeface="微软雅黑" panose="020B0503020204020204" pitchFamily="34" charset="-122"/>
                <a:sym typeface="+mn-ea"/>
              </a:rPr>
              <a:t>在哪个领域</a:t>
            </a:r>
            <a:endParaRPr lang="zh-CN" altLang="en-US" b="1">
              <a:solidFill>
                <a:srgbClr val="0D0D0D"/>
              </a:solidFill>
              <a:latin typeface="微软雅黑" panose="020B0503020204020204" pitchFamily="34" charset="-122"/>
              <a:ea typeface="微软雅黑" panose="020B0503020204020204" pitchFamily="34" charset="-122"/>
              <a:sym typeface="+mn-ea"/>
            </a:endParaRPr>
          </a:p>
        </p:txBody>
      </p:sp>
      <p:sp>
        <p:nvSpPr>
          <p:cNvPr id="20" name="文本框 19"/>
          <p:cNvSpPr txBox="1"/>
          <p:nvPr/>
        </p:nvSpPr>
        <p:spPr>
          <a:xfrm>
            <a:off x="4220210" y="1398905"/>
            <a:ext cx="1558290" cy="506730"/>
          </a:xfrm>
          <a:prstGeom prst="rect">
            <a:avLst/>
          </a:prstGeom>
          <a:noFill/>
        </p:spPr>
        <p:txBody>
          <a:bodyPr wrap="none" rtlCol="0" anchor="t">
            <a:spAutoFit/>
          </a:bodyPr>
          <a:p>
            <a:pPr algn="ctr">
              <a:lnSpc>
                <a:spcPct val="150000"/>
              </a:lnSpc>
              <a:buClrTx/>
              <a:buSzTx/>
              <a:buFontTx/>
            </a:pPr>
            <a:r>
              <a:rPr lang="zh-CN" altLang="en-US" b="1">
                <a:solidFill>
                  <a:srgbClr val="0D0D0D"/>
                </a:solidFill>
                <a:latin typeface="微软雅黑" panose="020B0503020204020204" pitchFamily="34" charset="-122"/>
                <a:ea typeface="微软雅黑" panose="020B0503020204020204" pitchFamily="34" charset="-122"/>
                <a:sym typeface="+mn-ea"/>
              </a:rPr>
              <a:t>运用哪些能力</a:t>
            </a:r>
            <a:endParaRPr lang="zh-CN" altLang="en-US" b="1">
              <a:solidFill>
                <a:srgbClr val="0D0D0D"/>
              </a:solidFill>
              <a:latin typeface="微软雅黑" panose="020B0503020204020204" pitchFamily="34" charset="-122"/>
              <a:ea typeface="微软雅黑" panose="020B0503020204020204" pitchFamily="34" charset="-122"/>
              <a:sym typeface="+mn-ea"/>
            </a:endParaRPr>
          </a:p>
        </p:txBody>
      </p:sp>
      <p:sp>
        <p:nvSpPr>
          <p:cNvPr id="21" name="文本框 20"/>
          <p:cNvSpPr txBox="1"/>
          <p:nvPr/>
        </p:nvSpPr>
        <p:spPr>
          <a:xfrm>
            <a:off x="5778500" y="1398905"/>
            <a:ext cx="1099820" cy="506730"/>
          </a:xfrm>
          <a:prstGeom prst="rect">
            <a:avLst/>
          </a:prstGeom>
          <a:noFill/>
        </p:spPr>
        <p:txBody>
          <a:bodyPr wrap="none" rtlCol="0" anchor="t">
            <a:spAutoFit/>
          </a:bodyPr>
          <a:p>
            <a:pPr algn="ctr">
              <a:lnSpc>
                <a:spcPct val="150000"/>
              </a:lnSpc>
              <a:buClrTx/>
              <a:buSzTx/>
              <a:buFontTx/>
            </a:pPr>
            <a:r>
              <a:rPr lang="zh-CN" altLang="en-US" b="1">
                <a:solidFill>
                  <a:srgbClr val="0D0D0D"/>
                </a:solidFill>
                <a:latin typeface="微软雅黑" panose="020B0503020204020204" pitchFamily="34" charset="-122"/>
                <a:ea typeface="微软雅黑" panose="020B0503020204020204" pitchFamily="34" charset="-122"/>
                <a:sym typeface="+mn-ea"/>
              </a:rPr>
              <a:t>与谁合作</a:t>
            </a:r>
            <a:endParaRPr lang="zh-CN" altLang="en-US" b="1">
              <a:solidFill>
                <a:srgbClr val="0D0D0D"/>
              </a:solidFill>
              <a:latin typeface="微软雅黑" panose="020B0503020204020204" pitchFamily="34" charset="-122"/>
              <a:ea typeface="微软雅黑" panose="020B0503020204020204" pitchFamily="34" charset="-122"/>
              <a:sym typeface="+mn-ea"/>
            </a:endParaRPr>
          </a:p>
        </p:txBody>
      </p:sp>
      <p:sp>
        <p:nvSpPr>
          <p:cNvPr id="22" name="文本框 21"/>
          <p:cNvSpPr txBox="1"/>
          <p:nvPr/>
        </p:nvSpPr>
        <p:spPr>
          <a:xfrm>
            <a:off x="3009900" y="3197225"/>
            <a:ext cx="1099820" cy="368300"/>
          </a:xfrm>
          <a:prstGeom prst="rect">
            <a:avLst/>
          </a:prstGeom>
          <a:noFill/>
        </p:spPr>
        <p:txBody>
          <a:bodyPr wrap="none" rtlCol="0" anchor="t">
            <a:spAutoFit/>
          </a:bodyPr>
          <a:p>
            <a:pPr algn="l"/>
            <a:r>
              <a:rPr lang="zh-CN" altLang="en-US" b="1">
                <a:solidFill>
                  <a:srgbClr val="0D0D0D"/>
                </a:solidFill>
                <a:latin typeface="微软雅黑" panose="020B0503020204020204" pitchFamily="34" charset="-122"/>
                <a:ea typeface="微软雅黑" panose="020B0503020204020204" pitchFamily="34" charset="-122"/>
                <a:sym typeface="+mn-ea"/>
              </a:rPr>
              <a:t>专业知识</a:t>
            </a:r>
            <a:endParaRPr lang="zh-CN" altLang="en-US" b="1">
              <a:solidFill>
                <a:srgbClr val="0D0D0D"/>
              </a:solidFill>
              <a:latin typeface="微软雅黑" panose="020B0503020204020204" pitchFamily="34" charset="-122"/>
              <a:ea typeface="微软雅黑" panose="020B0503020204020204" pitchFamily="34" charset="-122"/>
              <a:sym typeface="+mn-ea"/>
            </a:endParaRPr>
          </a:p>
        </p:txBody>
      </p:sp>
      <p:sp>
        <p:nvSpPr>
          <p:cNvPr id="23" name="文本框 22"/>
          <p:cNvSpPr txBox="1"/>
          <p:nvPr/>
        </p:nvSpPr>
        <p:spPr>
          <a:xfrm>
            <a:off x="4449445" y="3058795"/>
            <a:ext cx="1099820" cy="506730"/>
          </a:xfrm>
          <a:prstGeom prst="rect">
            <a:avLst/>
          </a:prstGeom>
          <a:noFill/>
        </p:spPr>
        <p:txBody>
          <a:bodyPr wrap="none" rtlCol="0" anchor="t">
            <a:spAutoFit/>
          </a:bodyPr>
          <a:p>
            <a:pPr algn="ctr">
              <a:lnSpc>
                <a:spcPct val="150000"/>
              </a:lnSpc>
              <a:buClrTx/>
              <a:buSzTx/>
              <a:buFontTx/>
            </a:pPr>
            <a:r>
              <a:rPr lang="zh-CN" altLang="en-US" b="1">
                <a:solidFill>
                  <a:srgbClr val="0D0D0D"/>
                </a:solidFill>
                <a:latin typeface="微软雅黑" panose="020B0503020204020204" pitchFamily="34" charset="-122"/>
                <a:ea typeface="微软雅黑" panose="020B0503020204020204" pitchFamily="34" charset="-122"/>
                <a:sym typeface="+mn-ea"/>
              </a:rPr>
              <a:t>优势资源</a:t>
            </a:r>
            <a:endParaRPr lang="zh-CN" altLang="en-US" b="1">
              <a:solidFill>
                <a:srgbClr val="0D0D0D"/>
              </a:solidFill>
              <a:latin typeface="微软雅黑" panose="020B0503020204020204" pitchFamily="34" charset="-122"/>
              <a:ea typeface="微软雅黑" panose="020B0503020204020204" pitchFamily="34" charset="-122"/>
              <a:sym typeface="+mn-ea"/>
            </a:endParaRPr>
          </a:p>
        </p:txBody>
      </p:sp>
      <p:sp>
        <p:nvSpPr>
          <p:cNvPr id="24" name="文本框 23"/>
          <p:cNvSpPr txBox="1"/>
          <p:nvPr/>
        </p:nvSpPr>
        <p:spPr>
          <a:xfrm>
            <a:off x="5778500" y="3058795"/>
            <a:ext cx="1099820" cy="506730"/>
          </a:xfrm>
          <a:prstGeom prst="rect">
            <a:avLst/>
          </a:prstGeom>
          <a:noFill/>
        </p:spPr>
        <p:txBody>
          <a:bodyPr wrap="none" rtlCol="0" anchor="t">
            <a:spAutoFit/>
          </a:bodyPr>
          <a:p>
            <a:pPr algn="ctr">
              <a:lnSpc>
                <a:spcPct val="150000"/>
              </a:lnSpc>
              <a:buClrTx/>
              <a:buSzTx/>
              <a:buFontTx/>
            </a:pPr>
            <a:r>
              <a:rPr lang="zh-CN" altLang="en-US" b="1">
                <a:solidFill>
                  <a:srgbClr val="0D0D0D"/>
                </a:solidFill>
                <a:latin typeface="微软雅黑" panose="020B0503020204020204" pitchFamily="34" charset="-122"/>
                <a:ea typeface="微软雅黑" panose="020B0503020204020204" pitchFamily="34" charset="-122"/>
                <a:sym typeface="+mn-ea"/>
              </a:rPr>
              <a:t>合作方式</a:t>
            </a:r>
            <a:endParaRPr lang="zh-CN" altLang="en-US" b="1">
              <a:solidFill>
                <a:srgbClr val="0D0D0D"/>
              </a:solidFill>
              <a:latin typeface="微软雅黑" panose="020B0503020204020204" pitchFamily="34" charset="-122"/>
              <a:ea typeface="微软雅黑" panose="020B0503020204020204" pitchFamily="34" charset="-122"/>
              <a:sym typeface="+mn-ea"/>
            </a:endParaRPr>
          </a:p>
        </p:txBody>
      </p:sp>
      <p:sp>
        <p:nvSpPr>
          <p:cNvPr id="13" name="文本框 12"/>
          <p:cNvSpPr txBox="1"/>
          <p:nvPr/>
        </p:nvSpPr>
        <p:spPr>
          <a:xfrm>
            <a:off x="1601470" y="3774440"/>
            <a:ext cx="6546215" cy="922020"/>
          </a:xfrm>
          <a:prstGeom prst="rect">
            <a:avLst/>
          </a:prstGeom>
          <a:noFill/>
        </p:spPr>
        <p:txBody>
          <a:bodyPr wrap="square" rtlCol="0" anchor="t">
            <a:spAutoFit/>
          </a:bodyPr>
          <a:p>
            <a:pPr>
              <a:lnSpc>
                <a:spcPct val="150000"/>
              </a:lnSpc>
            </a:pPr>
            <a:r>
              <a:rPr lang="zh-CN" altLang="en-US"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t：</a:t>
            </a:r>
            <a:r>
              <a:rPr lang="zh-CN" altLang="en-US">
                <a:latin typeface="微软雅黑" panose="020B0503020204020204" pitchFamily="34" charset="-122"/>
                <a:ea typeface="微软雅黑" panose="020B0503020204020204" pitchFamily="34" charset="-122"/>
                <a:cs typeface="微软雅黑" panose="020B0503020204020204" pitchFamily="34" charset="-122"/>
              </a:rPr>
              <a:t>职业是时间的函数，行业、职能和组织都随时间在不断变化，每隔3—5年你需要重新界定自己的行业、组织和职能。</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下箭头 6"/>
          <p:cNvSpPr/>
          <p:nvPr/>
        </p:nvSpPr>
        <p:spPr>
          <a:xfrm>
            <a:off x="3342958" y="2828608"/>
            <a:ext cx="457200" cy="76200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下箭头 7">
            <a:hlinkClick r:id="" action="ppaction://noaction"/>
          </p:cNvPr>
          <p:cNvSpPr/>
          <p:nvPr/>
        </p:nvSpPr>
        <p:spPr>
          <a:xfrm>
            <a:off x="4782185" y="2828608"/>
            <a:ext cx="457200" cy="76200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下箭头 8"/>
          <p:cNvSpPr/>
          <p:nvPr/>
        </p:nvSpPr>
        <p:spPr>
          <a:xfrm>
            <a:off x="6084570" y="2828608"/>
            <a:ext cx="457200" cy="76200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下箭头 9"/>
          <p:cNvSpPr/>
          <p:nvPr/>
        </p:nvSpPr>
        <p:spPr>
          <a:xfrm>
            <a:off x="3342958" y="1433513"/>
            <a:ext cx="457200" cy="76200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下箭头 10"/>
          <p:cNvSpPr/>
          <p:nvPr/>
        </p:nvSpPr>
        <p:spPr>
          <a:xfrm>
            <a:off x="4782185" y="1433513"/>
            <a:ext cx="457200" cy="76200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下箭头 11"/>
          <p:cNvSpPr/>
          <p:nvPr/>
        </p:nvSpPr>
        <p:spPr>
          <a:xfrm>
            <a:off x="6084570" y="1433513"/>
            <a:ext cx="457200" cy="76200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TextBox 15"/>
          <p:cNvSpPr txBox="1">
            <a:spLocks noChangeArrowheads="1"/>
          </p:cNvSpPr>
          <p:nvPr/>
        </p:nvSpPr>
        <p:spPr bwMode="auto">
          <a:xfrm>
            <a:off x="2778125" y="3667760"/>
            <a:ext cx="158686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lnSpc>
                <a:spcPct val="150000"/>
              </a:lnSpc>
            </a:pPr>
            <a:r>
              <a:rPr kumimoji="0" lang="zh-CN" altLang="en-US" sz="1600" b="1">
                <a:solidFill>
                  <a:srgbClr val="0D0D0D"/>
                </a:solidFill>
                <a:latin typeface="微软雅黑" panose="020B0503020204020204" pitchFamily="34" charset="-122"/>
                <a:ea typeface="微软雅黑" panose="020B0503020204020204" pitchFamily="34" charset="-122"/>
              </a:rPr>
              <a:t>工作世界地图</a:t>
            </a:r>
            <a:endParaRPr kumimoji="0" lang="zh-CN" altLang="en-US" sz="1600" b="1">
              <a:solidFill>
                <a:srgbClr val="0D0D0D"/>
              </a:solidFill>
              <a:latin typeface="微软雅黑" panose="020B0503020204020204" pitchFamily="34" charset="-122"/>
              <a:ea typeface="微软雅黑" panose="020B0503020204020204" pitchFamily="34" charset="-122"/>
            </a:endParaRPr>
          </a:p>
        </p:txBody>
      </p:sp>
      <p:sp>
        <p:nvSpPr>
          <p:cNvPr id="17" name="TextBox 16"/>
          <p:cNvSpPr txBox="1">
            <a:spLocks noChangeArrowheads="1"/>
          </p:cNvSpPr>
          <p:nvPr/>
        </p:nvSpPr>
        <p:spPr bwMode="auto">
          <a:xfrm>
            <a:off x="5838190" y="3757295"/>
            <a:ext cx="10033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a:r>
              <a:rPr kumimoji="0" lang="zh-CN" altLang="en-US" sz="1600" b="1">
                <a:solidFill>
                  <a:srgbClr val="0D0D0D"/>
                </a:solidFill>
                <a:latin typeface="微软雅黑" panose="020B0503020204020204" pitchFamily="34" charset="-122"/>
                <a:ea typeface="微软雅黑" panose="020B0503020204020204" pitchFamily="34" charset="-122"/>
              </a:rPr>
              <a:t>单位性质</a:t>
            </a:r>
            <a:endParaRPr kumimoji="0" lang="zh-CN" altLang="en-US" sz="2800">
              <a:solidFill>
                <a:srgbClr val="0D0D0D"/>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4518978" y="3765550"/>
            <a:ext cx="1003300" cy="337185"/>
          </a:xfrm>
          <a:prstGeom prst="rect">
            <a:avLst/>
          </a:prstGeom>
          <a:noFill/>
        </p:spPr>
        <p:txBody>
          <a:bodyPr wrap="square">
            <a:spAutoFit/>
          </a:bodyPr>
          <a:lstStyle/>
          <a:p>
            <a:pPr algn="ctr">
              <a:defRPr/>
            </a:pPr>
            <a:r>
              <a:rPr lang="zh-CN" altLang="en-US" sz="1600" b="1">
                <a:solidFill>
                  <a:srgbClr val="0D0D0D"/>
                </a:solidFill>
                <a:latin typeface="微软雅黑" panose="020B0503020204020204" pitchFamily="34" charset="-122"/>
                <a:ea typeface="微软雅黑" panose="020B0503020204020204" pitchFamily="34" charset="-122"/>
              </a:rPr>
              <a:t>工作要求</a:t>
            </a:r>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751965" y="2240915"/>
            <a:ext cx="5089525" cy="583565"/>
          </a:xfrm>
          <a:prstGeom prst="rect">
            <a:avLst/>
          </a:prstGeom>
          <a:noFill/>
        </p:spPr>
        <p:txBody>
          <a:bodyPr wrap="none" rtlCol="0" anchor="t">
            <a:spAutoFit/>
          </a:bodyPr>
          <a:p>
            <a:r>
              <a:rPr lang="zh-CN" altLang="en-US" sz="3200" b="1">
                <a:solidFill>
                  <a:schemeClr val="tx1"/>
                </a:solidFill>
                <a:latin typeface="微软雅黑" panose="020B0503020204020204" pitchFamily="34" charset="-122"/>
                <a:ea typeface="微软雅黑" panose="020B0503020204020204" pitchFamily="34" charset="-122"/>
                <a:sym typeface="+mn-ea"/>
              </a:rPr>
              <a:t>职业 </a:t>
            </a:r>
            <a:r>
              <a:rPr lang="en-US" altLang="zh-CN" sz="3200" b="1">
                <a:solidFill>
                  <a:schemeClr val="accent1"/>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solidFill>
                  <a:schemeClr val="tx1"/>
                </a:solidFill>
                <a:latin typeface="微软雅黑" panose="020B0503020204020204" pitchFamily="34" charset="-122"/>
                <a:ea typeface="微软雅黑" panose="020B0503020204020204" pitchFamily="34" charset="-122"/>
                <a:sym typeface="+mn-ea"/>
              </a:rPr>
              <a:t>行业 </a:t>
            </a:r>
            <a:r>
              <a:rPr lang="en-US" altLang="zh-CN" sz="3200" b="1">
                <a:solidFill>
                  <a:schemeClr val="accent1"/>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solidFill>
                  <a:schemeClr val="tx1"/>
                </a:solidFill>
                <a:latin typeface="微软雅黑" panose="020B0503020204020204" pitchFamily="34" charset="-122"/>
                <a:ea typeface="微软雅黑" panose="020B0503020204020204" pitchFamily="34" charset="-122"/>
                <a:sym typeface="+mn-ea"/>
              </a:rPr>
              <a:t>职位 </a:t>
            </a:r>
            <a:r>
              <a:rPr lang="en-US" altLang="zh-CN" sz="3200" b="1">
                <a:solidFill>
                  <a:schemeClr val="accent1"/>
                </a:solidFill>
                <a:latin typeface="微软雅黑" panose="020B0503020204020204" pitchFamily="34" charset="-122"/>
                <a:ea typeface="微软雅黑" panose="020B0503020204020204" pitchFamily="34" charset="-122"/>
                <a:sym typeface="+mn-ea"/>
              </a:rPr>
              <a:t>+</a:t>
            </a:r>
            <a:r>
              <a:rPr lang="en-US" altLang="zh-CN" sz="3200" b="1">
                <a:solidFill>
                  <a:schemeClr val="tx1"/>
                </a:solidFill>
                <a:latin typeface="微软雅黑" panose="020B0503020204020204" pitchFamily="34" charset="-122"/>
                <a:ea typeface="微软雅黑" panose="020B0503020204020204" pitchFamily="34" charset="-122"/>
                <a:sym typeface="+mn-ea"/>
              </a:rPr>
              <a:t> </a:t>
            </a:r>
            <a:r>
              <a:rPr lang="zh-CN" altLang="en-US" sz="3200" b="1">
                <a:solidFill>
                  <a:schemeClr val="tx1"/>
                </a:solidFill>
                <a:latin typeface="微软雅黑" panose="020B0503020204020204" pitchFamily="34" charset="-122"/>
                <a:ea typeface="微软雅黑" panose="020B0503020204020204" pitchFamily="34" charset="-122"/>
                <a:sym typeface="+mn-ea"/>
              </a:rPr>
              <a:t>组织</a:t>
            </a:r>
            <a:endParaRPr lang="zh-CN" altLang="en-US" sz="3200" b="1">
              <a:solidFill>
                <a:schemeClr val="tx1"/>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3251200" y="966470"/>
            <a:ext cx="640080" cy="368300"/>
          </a:xfrm>
          <a:prstGeom prst="rect">
            <a:avLst/>
          </a:prstGeom>
          <a:noFill/>
        </p:spPr>
        <p:txBody>
          <a:bodyPr wrap="none" rtlCol="0" anchor="t">
            <a:spAutoFit/>
          </a:bodyPr>
          <a:p>
            <a:r>
              <a:rPr lang="zh-CN" altLang="en-US" b="1">
                <a:solidFill>
                  <a:srgbClr val="0D0D0D"/>
                </a:solidFill>
                <a:latin typeface="微软雅黑" panose="020B0503020204020204" pitchFamily="34" charset="-122"/>
                <a:ea typeface="微软雅黑" panose="020B0503020204020204" pitchFamily="34" charset="-122"/>
                <a:sym typeface="+mn-ea"/>
              </a:rPr>
              <a:t>兴趣</a:t>
            </a:r>
            <a:endParaRPr lang="zh-CN" altLang="en-US"/>
          </a:p>
        </p:txBody>
      </p:sp>
      <p:sp>
        <p:nvSpPr>
          <p:cNvPr id="4" name="文本框 3"/>
          <p:cNvSpPr txBox="1"/>
          <p:nvPr/>
        </p:nvSpPr>
        <p:spPr>
          <a:xfrm>
            <a:off x="4462145" y="828040"/>
            <a:ext cx="1097280" cy="506730"/>
          </a:xfrm>
          <a:prstGeom prst="rect">
            <a:avLst/>
          </a:prstGeom>
          <a:noFill/>
        </p:spPr>
        <p:txBody>
          <a:bodyPr wrap="none" rtlCol="0" anchor="t">
            <a:spAutoFit/>
          </a:bodyPr>
          <a:p>
            <a:pPr algn="ctr">
              <a:lnSpc>
                <a:spcPct val="150000"/>
              </a:lnSpc>
              <a:buClrTx/>
              <a:buSzTx/>
              <a:buFontTx/>
            </a:pPr>
            <a:r>
              <a:rPr lang="zh-CN" altLang="en-US" b="1">
                <a:solidFill>
                  <a:srgbClr val="0D0D0D"/>
                </a:solidFill>
                <a:latin typeface="微软雅黑" panose="020B0503020204020204" pitchFamily="34" charset="-122"/>
                <a:ea typeface="微软雅黑" panose="020B0503020204020204" pitchFamily="34" charset="-122"/>
                <a:sym typeface="+mn-ea"/>
              </a:rPr>
              <a:t>技能性格</a:t>
            </a:r>
            <a:endParaRPr lang="zh-CN" altLang="en-US"/>
          </a:p>
        </p:txBody>
      </p:sp>
      <p:sp>
        <p:nvSpPr>
          <p:cNvPr id="5" name="文本框 4"/>
          <p:cNvSpPr txBox="1"/>
          <p:nvPr/>
        </p:nvSpPr>
        <p:spPr>
          <a:xfrm>
            <a:off x="5905500" y="828040"/>
            <a:ext cx="868680" cy="506730"/>
          </a:xfrm>
          <a:prstGeom prst="rect">
            <a:avLst/>
          </a:prstGeom>
          <a:noFill/>
        </p:spPr>
        <p:txBody>
          <a:bodyPr wrap="none" rtlCol="0" anchor="t">
            <a:spAutoFit/>
          </a:bodyPr>
          <a:p>
            <a:pPr algn="ctr">
              <a:lnSpc>
                <a:spcPct val="150000"/>
              </a:lnSpc>
              <a:buClrTx/>
              <a:buSzTx/>
              <a:buFontTx/>
            </a:pPr>
            <a:r>
              <a:rPr lang="zh-CN" altLang="en-US" b="1">
                <a:solidFill>
                  <a:srgbClr val="0D0D0D"/>
                </a:solidFill>
                <a:latin typeface="微软雅黑" panose="020B0503020204020204" pitchFamily="34" charset="-122"/>
                <a:ea typeface="微软雅黑" panose="020B0503020204020204" pitchFamily="34" charset="-122"/>
                <a:sym typeface="+mn-ea"/>
              </a:rPr>
              <a:t>价值观</a:t>
            </a:r>
            <a:endParaRPr lang="zh-CN" altLang="en-US"/>
          </a:p>
        </p:txBody>
      </p:sp>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用公式计算你的职业定位</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6" name="文本框 5"/>
          <p:cNvSpPr txBox="1"/>
          <p:nvPr/>
        </p:nvSpPr>
        <p:spPr>
          <a:xfrm>
            <a:off x="2138045" y="2824480"/>
            <a:ext cx="257175" cy="368300"/>
          </a:xfrm>
          <a:prstGeom prst="rect">
            <a:avLst/>
          </a:prstGeom>
          <a:noFill/>
        </p:spPr>
        <p:txBody>
          <a:bodyPr wrap="none" rtlCol="0" anchor="t">
            <a:spAutoFit/>
          </a:bodyPr>
          <a:p>
            <a:r>
              <a:rPr lang="en-US" altLang="zh-CN" b="1">
                <a:solidFill>
                  <a:schemeClr val="accent1"/>
                </a:solidFill>
                <a:latin typeface="微软雅黑" panose="020B0503020204020204" pitchFamily="34" charset="-122"/>
                <a:ea typeface="微软雅黑" panose="020B0503020204020204" pitchFamily="34" charset="-122"/>
                <a:sym typeface="+mn-ea"/>
              </a:rPr>
              <a:t>t</a:t>
            </a:r>
            <a:endParaRPr lang="en-US" altLang="zh-CN" b="1">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512696" y="2102465"/>
            <a:ext cx="5824538" cy="1329690"/>
            <a:chOff x="4343400" y="2152174"/>
            <a:chExt cx="7766050" cy="1772920"/>
          </a:xfrm>
        </p:grpSpPr>
        <p:sp>
          <p:nvSpPr>
            <p:cNvPr id="20" name="矩形 60"/>
            <p:cNvSpPr/>
            <p:nvPr/>
          </p:nvSpPr>
          <p:spPr>
            <a:xfrm>
              <a:off x="4476751" y="2152174"/>
              <a:ext cx="7632699" cy="1107440"/>
            </a:xfrm>
            <a:prstGeom prst="rect">
              <a:avLst/>
            </a:prstGeom>
            <a:noFill/>
            <a:ln w="9525">
              <a:noFill/>
            </a:ln>
          </p:spPr>
          <p:txBody>
            <a:bodyPr lIns="0" tIns="0" rIns="0" bIns="0">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5400" b="1" dirty="0">
                  <a:solidFill>
                    <a:schemeClr val="accent1"/>
                  </a:solidFill>
                  <a:latin typeface="微软雅黑" panose="020B0503020204020204" pitchFamily="34" charset="-122"/>
                  <a:ea typeface="微软雅黑" panose="020B0503020204020204" pitchFamily="34" charset="-122"/>
                  <a:cs typeface="+mn-ea"/>
                  <a:sym typeface="+mn-lt"/>
                </a:rPr>
                <a:t>梳理个体能力</a:t>
              </a:r>
              <a:endParaRPr lang="zh-CN" altLang="en-US" sz="54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1" name="TextBox 65"/>
            <p:cNvSpPr txBox="1"/>
            <p:nvPr/>
          </p:nvSpPr>
          <p:spPr>
            <a:xfrm>
              <a:off x="4624493" y="3495834"/>
              <a:ext cx="2313940" cy="4292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梳理个体能力</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2" name="TextBox 66"/>
            <p:cNvSpPr txBox="1"/>
            <p:nvPr/>
          </p:nvSpPr>
          <p:spPr>
            <a:xfrm>
              <a:off x="7790173" y="3495834"/>
              <a:ext cx="2337646" cy="4292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绘制胜任力模型</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3" name="Freeform 21"/>
            <p:cNvSpPr>
              <a:spLocks noEditPoints="1"/>
            </p:cNvSpPr>
            <p:nvPr/>
          </p:nvSpPr>
          <p:spPr>
            <a:xfrm>
              <a:off x="4343400" y="3562350"/>
              <a:ext cx="266700" cy="268288"/>
            </a:xfrm>
            <a:custGeom>
              <a:avLst/>
              <a:gdLst/>
              <a:ahLst/>
              <a:cxnLst>
                <a:cxn ang="0">
                  <a:pos x="151984808" y="0"/>
                </a:cxn>
                <a:cxn ang="0">
                  <a:pos x="303969615" y="153800109"/>
                </a:cxn>
                <a:cxn ang="0">
                  <a:pos x="151984808" y="307600218"/>
                </a:cxn>
                <a:cxn ang="0">
                  <a:pos x="0" y="153800109"/>
                </a:cxn>
                <a:cxn ang="0">
                  <a:pos x="151984808" y="0"/>
                </a:cxn>
                <a:cxn ang="0">
                  <a:pos x="128602968" y="261591119"/>
                </a:cxn>
                <a:cxn ang="0">
                  <a:pos x="175366647" y="261591119"/>
                </a:cxn>
                <a:cxn ang="0">
                  <a:pos x="175366647" y="178776117"/>
                </a:cxn>
                <a:cxn ang="0">
                  <a:pos x="258504104" y="178776117"/>
                </a:cxn>
                <a:cxn ang="0">
                  <a:pos x="258504104" y="130138024"/>
                </a:cxn>
                <a:cxn ang="0">
                  <a:pos x="175366647" y="130138024"/>
                </a:cxn>
                <a:cxn ang="0">
                  <a:pos x="175366647" y="46009099"/>
                </a:cxn>
                <a:cxn ang="0">
                  <a:pos x="128602968" y="46009099"/>
                </a:cxn>
                <a:cxn ang="0">
                  <a:pos x="128602968" y="130138024"/>
                </a:cxn>
                <a:cxn ang="0">
                  <a:pos x="45465512" y="130138024"/>
                </a:cxn>
                <a:cxn ang="0">
                  <a:pos x="45465512" y="178776117"/>
                </a:cxn>
                <a:cxn ang="0">
                  <a:pos x="128602968" y="178776117"/>
                </a:cxn>
                <a:cxn ang="0">
                  <a:pos x="128602968" y="26159111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w="9525">
              <a:noFill/>
            </a:ln>
          </p:spPr>
          <p:txBody>
            <a:bodyPr/>
            <a:lstStyle/>
            <a:p>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4" name="Freeform 22"/>
            <p:cNvSpPr>
              <a:spLocks noEditPoints="1"/>
            </p:cNvSpPr>
            <p:nvPr/>
          </p:nvSpPr>
          <p:spPr>
            <a:xfrm>
              <a:off x="7520635" y="3562350"/>
              <a:ext cx="266700" cy="268288"/>
            </a:xfrm>
            <a:custGeom>
              <a:avLst/>
              <a:gdLst/>
              <a:ahLst/>
              <a:cxnLst>
                <a:cxn ang="0">
                  <a:pos x="151984808" y="0"/>
                </a:cxn>
                <a:cxn ang="0">
                  <a:pos x="303969615" y="153800109"/>
                </a:cxn>
                <a:cxn ang="0">
                  <a:pos x="151984808" y="307600218"/>
                </a:cxn>
                <a:cxn ang="0">
                  <a:pos x="0" y="153800109"/>
                </a:cxn>
                <a:cxn ang="0">
                  <a:pos x="151984808" y="0"/>
                </a:cxn>
                <a:cxn ang="0">
                  <a:pos x="128602968" y="261591119"/>
                </a:cxn>
                <a:cxn ang="0">
                  <a:pos x="175366647" y="261591119"/>
                </a:cxn>
                <a:cxn ang="0">
                  <a:pos x="175366647" y="178776117"/>
                </a:cxn>
                <a:cxn ang="0">
                  <a:pos x="258504104" y="178776117"/>
                </a:cxn>
                <a:cxn ang="0">
                  <a:pos x="258504104" y="128824101"/>
                </a:cxn>
                <a:cxn ang="0">
                  <a:pos x="175366647" y="128824101"/>
                </a:cxn>
                <a:cxn ang="0">
                  <a:pos x="175366647" y="46009099"/>
                </a:cxn>
                <a:cxn ang="0">
                  <a:pos x="128602968" y="46009099"/>
                </a:cxn>
                <a:cxn ang="0">
                  <a:pos x="128602968" y="128824101"/>
                </a:cxn>
                <a:cxn ang="0">
                  <a:pos x="45465512" y="128824101"/>
                </a:cxn>
                <a:cxn ang="0">
                  <a:pos x="45465512" y="178776117"/>
                </a:cxn>
                <a:cxn ang="0">
                  <a:pos x="128602968" y="178776117"/>
                </a:cxn>
                <a:cxn ang="0">
                  <a:pos x="128602968" y="26159111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2"/>
            </a:solidFill>
            <a:ln w="9525">
              <a:noFill/>
            </a:ln>
          </p:spPr>
          <p:txBody>
            <a:bodyPr/>
            <a:lstStyle/>
            <a:p>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grpSp>
      <p:sp>
        <p:nvSpPr>
          <p:cNvPr id="27" name="文本框 26"/>
          <p:cNvSpPr txBox="1"/>
          <p:nvPr/>
        </p:nvSpPr>
        <p:spPr>
          <a:xfrm>
            <a:off x="3815715" y="1078232"/>
            <a:ext cx="1531620" cy="1014730"/>
          </a:xfrm>
          <a:prstGeom prst="rect">
            <a:avLst/>
          </a:prstGeom>
          <a:noFill/>
        </p:spPr>
        <p:txBody>
          <a:bodyPr wrap="square" rtlCol="0">
            <a:spAutoFit/>
          </a:bodyPr>
          <a:lstStyle/>
          <a:p>
            <a:pPr algn="ctr"/>
            <a:r>
              <a:rPr lang="en-US" altLang="zh-CN" sz="6000" b="1" dirty="0">
                <a:solidFill>
                  <a:schemeClr val="tx1">
                    <a:lumMod val="75000"/>
                    <a:lumOff val="25000"/>
                  </a:schemeClr>
                </a:solidFill>
                <a:cs typeface="+mn-ea"/>
                <a:sym typeface="+mn-lt"/>
              </a:rPr>
              <a:t>0</a:t>
            </a:r>
            <a:r>
              <a:rPr lang="en-US" sz="6000" b="1" dirty="0">
                <a:solidFill>
                  <a:schemeClr val="tx1">
                    <a:lumMod val="75000"/>
                    <a:lumOff val="25000"/>
                  </a:schemeClr>
                </a:solidFill>
                <a:cs typeface="+mn-ea"/>
                <a:sym typeface="+mn-lt"/>
              </a:rPr>
              <a:t>3</a:t>
            </a:r>
            <a:endParaRPr lang="en-US" sz="6000" b="1" dirty="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512696" y="2102465"/>
            <a:ext cx="5824538" cy="1329690"/>
            <a:chOff x="4343400" y="2152174"/>
            <a:chExt cx="7766050" cy="1772920"/>
          </a:xfrm>
        </p:grpSpPr>
        <p:sp>
          <p:nvSpPr>
            <p:cNvPr id="20" name="矩形 60"/>
            <p:cNvSpPr/>
            <p:nvPr/>
          </p:nvSpPr>
          <p:spPr>
            <a:xfrm>
              <a:off x="4476751" y="2152174"/>
              <a:ext cx="7632699" cy="1107440"/>
            </a:xfrm>
            <a:prstGeom prst="rect">
              <a:avLst/>
            </a:prstGeom>
            <a:noFill/>
            <a:ln w="9525">
              <a:noFill/>
            </a:ln>
          </p:spPr>
          <p:txBody>
            <a:bodyPr lIns="0" tIns="0" rIns="0" bIns="0">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5400" b="1" dirty="0">
                  <a:solidFill>
                    <a:schemeClr val="accent1"/>
                  </a:solidFill>
                  <a:latin typeface="微软雅黑" panose="020B0503020204020204" pitchFamily="34" charset="-122"/>
                  <a:ea typeface="微软雅黑" panose="020B0503020204020204" pitchFamily="34" charset="-122"/>
                  <a:cs typeface="+mn-ea"/>
                  <a:sym typeface="+mn-lt"/>
                </a:rPr>
                <a:t>职业定位模型</a:t>
              </a:r>
              <a:endParaRPr lang="zh-CN" altLang="en-US" sz="54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1" name="TextBox 65"/>
            <p:cNvSpPr txBox="1"/>
            <p:nvPr/>
          </p:nvSpPr>
          <p:spPr>
            <a:xfrm>
              <a:off x="4624493" y="3495834"/>
              <a:ext cx="2313940" cy="4292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确立求职内在标准</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2" name="TextBox 66"/>
            <p:cNvSpPr txBox="1"/>
            <p:nvPr/>
          </p:nvSpPr>
          <p:spPr>
            <a:xfrm>
              <a:off x="7790173" y="3495834"/>
              <a:ext cx="2337646" cy="4292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掌握自评自鉴工具</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3" name="Freeform 21"/>
            <p:cNvSpPr>
              <a:spLocks noEditPoints="1"/>
            </p:cNvSpPr>
            <p:nvPr/>
          </p:nvSpPr>
          <p:spPr>
            <a:xfrm>
              <a:off x="4343400" y="3562350"/>
              <a:ext cx="266700" cy="268288"/>
            </a:xfrm>
            <a:custGeom>
              <a:avLst/>
              <a:gdLst/>
              <a:ahLst/>
              <a:cxnLst>
                <a:cxn ang="0">
                  <a:pos x="151984808" y="0"/>
                </a:cxn>
                <a:cxn ang="0">
                  <a:pos x="303969615" y="153800109"/>
                </a:cxn>
                <a:cxn ang="0">
                  <a:pos x="151984808" y="307600218"/>
                </a:cxn>
                <a:cxn ang="0">
                  <a:pos x="0" y="153800109"/>
                </a:cxn>
                <a:cxn ang="0">
                  <a:pos x="151984808" y="0"/>
                </a:cxn>
                <a:cxn ang="0">
                  <a:pos x="128602968" y="261591119"/>
                </a:cxn>
                <a:cxn ang="0">
                  <a:pos x="175366647" y="261591119"/>
                </a:cxn>
                <a:cxn ang="0">
                  <a:pos x="175366647" y="178776117"/>
                </a:cxn>
                <a:cxn ang="0">
                  <a:pos x="258504104" y="178776117"/>
                </a:cxn>
                <a:cxn ang="0">
                  <a:pos x="258504104" y="130138024"/>
                </a:cxn>
                <a:cxn ang="0">
                  <a:pos x="175366647" y="130138024"/>
                </a:cxn>
                <a:cxn ang="0">
                  <a:pos x="175366647" y="46009099"/>
                </a:cxn>
                <a:cxn ang="0">
                  <a:pos x="128602968" y="46009099"/>
                </a:cxn>
                <a:cxn ang="0">
                  <a:pos x="128602968" y="130138024"/>
                </a:cxn>
                <a:cxn ang="0">
                  <a:pos x="45465512" y="130138024"/>
                </a:cxn>
                <a:cxn ang="0">
                  <a:pos x="45465512" y="178776117"/>
                </a:cxn>
                <a:cxn ang="0">
                  <a:pos x="128602968" y="178776117"/>
                </a:cxn>
                <a:cxn ang="0">
                  <a:pos x="128602968" y="26159111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w="9525">
              <a:noFill/>
            </a:ln>
          </p:spPr>
          <p:txBody>
            <a:bodyPr/>
            <a:lstStyle/>
            <a:p>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4" name="Freeform 22"/>
            <p:cNvSpPr>
              <a:spLocks noEditPoints="1"/>
            </p:cNvSpPr>
            <p:nvPr/>
          </p:nvSpPr>
          <p:spPr>
            <a:xfrm>
              <a:off x="7520635" y="3562350"/>
              <a:ext cx="266700" cy="268288"/>
            </a:xfrm>
            <a:custGeom>
              <a:avLst/>
              <a:gdLst/>
              <a:ahLst/>
              <a:cxnLst>
                <a:cxn ang="0">
                  <a:pos x="151984808" y="0"/>
                </a:cxn>
                <a:cxn ang="0">
                  <a:pos x="303969615" y="153800109"/>
                </a:cxn>
                <a:cxn ang="0">
                  <a:pos x="151984808" y="307600218"/>
                </a:cxn>
                <a:cxn ang="0">
                  <a:pos x="0" y="153800109"/>
                </a:cxn>
                <a:cxn ang="0">
                  <a:pos x="151984808" y="0"/>
                </a:cxn>
                <a:cxn ang="0">
                  <a:pos x="128602968" y="261591119"/>
                </a:cxn>
                <a:cxn ang="0">
                  <a:pos x="175366647" y="261591119"/>
                </a:cxn>
                <a:cxn ang="0">
                  <a:pos x="175366647" y="178776117"/>
                </a:cxn>
                <a:cxn ang="0">
                  <a:pos x="258504104" y="178776117"/>
                </a:cxn>
                <a:cxn ang="0">
                  <a:pos x="258504104" y="128824101"/>
                </a:cxn>
                <a:cxn ang="0">
                  <a:pos x="175366647" y="128824101"/>
                </a:cxn>
                <a:cxn ang="0">
                  <a:pos x="175366647" y="46009099"/>
                </a:cxn>
                <a:cxn ang="0">
                  <a:pos x="128602968" y="46009099"/>
                </a:cxn>
                <a:cxn ang="0">
                  <a:pos x="128602968" y="128824101"/>
                </a:cxn>
                <a:cxn ang="0">
                  <a:pos x="45465512" y="128824101"/>
                </a:cxn>
                <a:cxn ang="0">
                  <a:pos x="45465512" y="178776117"/>
                </a:cxn>
                <a:cxn ang="0">
                  <a:pos x="128602968" y="178776117"/>
                </a:cxn>
                <a:cxn ang="0">
                  <a:pos x="128602968" y="26159111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2"/>
            </a:solidFill>
            <a:ln w="9525">
              <a:noFill/>
            </a:ln>
          </p:spPr>
          <p:txBody>
            <a:bodyPr/>
            <a:lstStyle/>
            <a:p>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grpSp>
      <p:sp>
        <p:nvSpPr>
          <p:cNvPr id="27" name="文本框 26"/>
          <p:cNvSpPr txBox="1"/>
          <p:nvPr/>
        </p:nvSpPr>
        <p:spPr>
          <a:xfrm>
            <a:off x="3815715" y="1078232"/>
            <a:ext cx="1531620" cy="1015663"/>
          </a:xfrm>
          <a:prstGeom prst="rect">
            <a:avLst/>
          </a:prstGeom>
          <a:noFill/>
        </p:spPr>
        <p:txBody>
          <a:bodyPr wrap="square" rtlCol="0">
            <a:spAutoFit/>
          </a:bodyPr>
          <a:lstStyle/>
          <a:p>
            <a:pPr algn="ctr"/>
            <a:r>
              <a:rPr lang="en-US" altLang="zh-CN" sz="6000" b="1" dirty="0">
                <a:solidFill>
                  <a:schemeClr val="tx1">
                    <a:lumMod val="75000"/>
                    <a:lumOff val="25000"/>
                  </a:schemeClr>
                </a:solidFill>
                <a:cs typeface="+mn-ea"/>
                <a:sym typeface="+mn-lt"/>
              </a:rPr>
              <a:t>01</a:t>
            </a:r>
            <a:endParaRPr lang="zh-CN" altLang="en-US" sz="6000" b="1" dirty="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descr="https://timgsa.baidu.com/timg?image&amp;quality=80&amp;size=b9999_10000&amp;sec=1514190553726&amp;di=811ba0c32211f370858118cbc5cee3e7&amp;imgtype=0&amp;src=http%3A%2F%2Fg.hiphotos.baidu.com%2Fzhidao%2Fpic%2Fitem%2F8d5494eef01f3a29db327a599f25bc315d607cab.jpg"/>
          <p:cNvPicPr>
            <a:picLocks noChangeAspect="1" noChangeArrowheads="1"/>
          </p:cNvPicPr>
          <p:nvPr/>
        </p:nvPicPr>
        <p:blipFill>
          <a:blip r:embed="rId1" cstate="print">
            <a:grayscl/>
            <a:extLst>
              <a:ext uri="{28A0092B-C50C-407E-A947-70E740481C1C}">
                <a14:useLocalDpi xmlns:a14="http://schemas.microsoft.com/office/drawing/2010/main" val="0"/>
              </a:ext>
            </a:extLst>
          </a:blip>
          <a:srcRect/>
          <a:stretch>
            <a:fillRect/>
          </a:stretch>
        </p:blipFill>
        <p:spPr bwMode="auto">
          <a:xfrm>
            <a:off x="5024120" y="1045210"/>
            <a:ext cx="3722370" cy="3556000"/>
          </a:xfrm>
          <a:prstGeom prst="rect">
            <a:avLst/>
          </a:prstGeom>
          <a:noFill/>
          <a:extLst>
            <a:ext uri="{909E8E84-426E-40DD-AFC4-6F175D3DCCD1}">
              <a14:hiddenFill xmlns:a14="http://schemas.microsoft.com/office/drawing/2010/main">
                <a:solidFill>
                  <a:srgbClr val="FFFFFF"/>
                </a:solidFill>
              </a14:hiddenFill>
            </a:ext>
          </a:extLst>
        </p:spPr>
      </p:pic>
      <p:cxnSp>
        <p:nvCxnSpPr>
          <p:cNvPr id="118" name="直接连接符 117"/>
          <p:cNvCxnSpPr/>
          <p:nvPr/>
        </p:nvCxnSpPr>
        <p:spPr>
          <a:xfrm>
            <a:off x="4572119" y="1069816"/>
            <a:ext cx="0" cy="2143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2" name="矩形 121"/>
          <p:cNvSpPr/>
          <p:nvPr/>
        </p:nvSpPr>
        <p:spPr>
          <a:xfrm>
            <a:off x="1347311" y="1181259"/>
            <a:ext cx="1285875" cy="257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prstClr val="white">
                  <a:lumMod val="65000"/>
                </a:prstClr>
              </a:solidFill>
              <a:latin typeface="Arial" panose="020B0604020202020204"/>
              <a:ea typeface="微软雅黑" panose="020B0503020204020204" pitchFamily="34" charset="-122"/>
              <a:sym typeface="Arial" panose="020B0604020202020204"/>
            </a:endParaRPr>
          </a:p>
        </p:txBody>
      </p:sp>
      <p:grpSp>
        <p:nvGrpSpPr>
          <p:cNvPr id="83" name="组合 82"/>
          <p:cNvGrpSpPr/>
          <p:nvPr/>
        </p:nvGrpSpPr>
        <p:grpSpPr>
          <a:xfrm rot="0">
            <a:off x="5287636" y="1300480"/>
            <a:ext cx="3247895" cy="2919095"/>
            <a:chOff x="11295" y="2584"/>
            <a:chExt cx="6820" cy="6129"/>
          </a:xfrm>
        </p:grpSpPr>
        <p:sp>
          <p:nvSpPr>
            <p:cNvPr id="27" name="Oval 9"/>
            <p:cNvSpPr>
              <a:spLocks noChangeAspect="1" noChangeArrowheads="1"/>
            </p:cNvSpPr>
            <p:nvPr/>
          </p:nvSpPr>
          <p:spPr bwMode="auto">
            <a:xfrm>
              <a:off x="11295" y="5079"/>
              <a:ext cx="1911" cy="1001"/>
            </a:xfrm>
            <a:prstGeom prst="ellipse">
              <a:avLst/>
            </a:prstGeom>
            <a:solidFill>
              <a:schemeClr val="accent1"/>
            </a:solidFill>
            <a:ln>
              <a:noFill/>
            </a:ln>
          </p:spPr>
          <p:txBody>
            <a:bodyPr vert="horz" wrap="none" lIns="0" tIns="34290" rIns="0" bIns="34290" numCol="1" anchor="ctr" anchorCtr="0" compatLnSpc="1"/>
            <a:lstStyle/>
            <a:p>
              <a:pPr algn="ctr"/>
              <a:r>
                <a:rPr lang="zh-CN" altLang="en-US" sz="900" b="1" dirty="0">
                  <a:solidFill>
                    <a:prstClr val="white"/>
                  </a:solidFill>
                  <a:latin typeface="Arial" panose="020B0604020202020204"/>
                  <a:ea typeface="微软雅黑" panose="020B0503020204020204" pitchFamily="34" charset="-122"/>
                  <a:sym typeface="Arial" panose="020B0604020202020204"/>
                </a:rPr>
                <a:t>综合能力</a:t>
              </a:r>
              <a:endParaRPr lang="zh-CN" altLang="en-US" sz="675" dirty="0">
                <a:solidFill>
                  <a:prstClr val="white"/>
                </a:solidFill>
                <a:latin typeface="Arial" panose="020B0604020202020204"/>
                <a:ea typeface="微软雅黑" panose="020B0503020204020204" pitchFamily="34" charset="-122"/>
                <a:sym typeface="Arial" panose="020B0604020202020204"/>
              </a:endParaRPr>
            </a:p>
          </p:txBody>
        </p:sp>
        <p:sp>
          <p:nvSpPr>
            <p:cNvPr id="33" name="Oval 9"/>
            <p:cNvSpPr>
              <a:spLocks noChangeAspect="1" noChangeArrowheads="1"/>
            </p:cNvSpPr>
            <p:nvPr/>
          </p:nvSpPr>
          <p:spPr bwMode="auto">
            <a:xfrm>
              <a:off x="16204" y="5079"/>
              <a:ext cx="1911" cy="1001"/>
            </a:xfrm>
            <a:prstGeom prst="ellipse">
              <a:avLst/>
            </a:prstGeom>
            <a:solidFill>
              <a:schemeClr val="accent1"/>
            </a:solidFill>
            <a:ln>
              <a:noFill/>
            </a:ln>
          </p:spPr>
          <p:txBody>
            <a:bodyPr vert="horz" wrap="none" lIns="0" tIns="34290" rIns="0" bIns="34290" numCol="1" anchor="ctr" anchorCtr="0" compatLnSpc="1"/>
            <a:lstStyle/>
            <a:p>
              <a:pPr algn="ctr">
                <a:lnSpc>
                  <a:spcPct val="100000"/>
                </a:lnSpc>
                <a:buClrTx/>
                <a:buSzTx/>
                <a:buFontTx/>
              </a:pPr>
              <a:r>
                <a:rPr lang="zh-CN" altLang="en-US" sz="900" b="1" dirty="0">
                  <a:solidFill>
                    <a:prstClr val="white"/>
                  </a:solidFill>
                  <a:latin typeface="Arial" panose="020B0604020202020204"/>
                  <a:ea typeface="微软雅黑" panose="020B0503020204020204" pitchFamily="34" charset="-122"/>
                  <a:sym typeface="Arial" panose="020B0604020202020204"/>
                </a:rPr>
                <a:t>个性特征</a:t>
              </a:r>
              <a:endParaRPr lang="zh-CN" altLang="en-US" sz="900" b="1" dirty="0">
                <a:solidFill>
                  <a:prstClr val="white"/>
                </a:solidFill>
                <a:latin typeface="Arial" panose="020B0604020202020204"/>
                <a:ea typeface="微软雅黑" panose="020B0503020204020204" pitchFamily="34" charset="-122"/>
                <a:sym typeface="Arial" panose="020B0604020202020204"/>
              </a:endParaRPr>
            </a:p>
          </p:txBody>
        </p:sp>
        <p:sp>
          <p:nvSpPr>
            <p:cNvPr id="34" name="Oval 9"/>
            <p:cNvSpPr>
              <a:spLocks noChangeAspect="1" noChangeArrowheads="1"/>
            </p:cNvSpPr>
            <p:nvPr/>
          </p:nvSpPr>
          <p:spPr bwMode="auto">
            <a:xfrm>
              <a:off x="13639" y="7904"/>
              <a:ext cx="2684" cy="809"/>
            </a:xfrm>
            <a:prstGeom prst="ellipse">
              <a:avLst/>
            </a:prstGeom>
            <a:solidFill>
              <a:schemeClr val="accent1"/>
            </a:solidFill>
            <a:ln>
              <a:noFill/>
            </a:ln>
          </p:spPr>
          <p:txBody>
            <a:bodyPr vert="horz" wrap="none" lIns="0" tIns="34290" rIns="0" bIns="34290" numCol="1" anchor="ctr" anchorCtr="0" compatLnSpc="1"/>
            <a:lstStyle/>
            <a:p>
              <a:pPr algn="ctr">
                <a:lnSpc>
                  <a:spcPct val="120000"/>
                </a:lnSpc>
              </a:pPr>
              <a:r>
                <a:rPr lang="zh-CN" altLang="en-US" sz="900" b="1" dirty="0">
                  <a:solidFill>
                    <a:schemeClr val="bg1"/>
                  </a:solidFill>
                  <a:latin typeface="Arial" panose="020B0604020202020204"/>
                  <a:ea typeface="微软雅黑" panose="020B0503020204020204" pitchFamily="34" charset="-122"/>
                  <a:sym typeface="Arial" panose="020B0604020202020204"/>
                </a:rPr>
                <a:t>动机 价值观</a:t>
              </a:r>
              <a:endParaRPr lang="zh-CN" altLang="en-US" sz="675" dirty="0">
                <a:solidFill>
                  <a:prstClr val="white"/>
                </a:solidFill>
                <a:latin typeface="Arial" panose="020B0604020202020204"/>
                <a:ea typeface="微软雅黑" panose="020B0503020204020204" pitchFamily="34" charset="-122"/>
                <a:sym typeface="Arial" panose="020B0604020202020204"/>
              </a:endParaRPr>
            </a:p>
          </p:txBody>
        </p:sp>
        <p:sp>
          <p:nvSpPr>
            <p:cNvPr id="36" name="Oval 9"/>
            <p:cNvSpPr>
              <a:spLocks noChangeAspect="1" noChangeArrowheads="1"/>
            </p:cNvSpPr>
            <p:nvPr/>
          </p:nvSpPr>
          <p:spPr bwMode="auto">
            <a:xfrm>
              <a:off x="14026" y="2584"/>
              <a:ext cx="1911" cy="1001"/>
            </a:xfrm>
            <a:prstGeom prst="ellipse">
              <a:avLst/>
            </a:prstGeom>
            <a:solidFill>
              <a:schemeClr val="accent1"/>
            </a:solidFill>
            <a:ln>
              <a:noFill/>
            </a:ln>
          </p:spPr>
          <p:txBody>
            <a:bodyPr vert="horz" wrap="none" lIns="0" tIns="34290" rIns="0" bIns="34290" numCol="1" anchor="ctr" anchorCtr="0" compatLnSpc="1"/>
            <a:lstStyle/>
            <a:p>
              <a:pPr algn="ctr"/>
              <a:r>
                <a:rPr lang="zh-CN" altLang="en-US" sz="900" b="1" dirty="0">
                  <a:solidFill>
                    <a:prstClr val="white"/>
                  </a:solidFill>
                  <a:latin typeface="Arial" panose="020B0604020202020204"/>
                  <a:ea typeface="微软雅黑" panose="020B0503020204020204" pitchFamily="34" charset="-122"/>
                  <a:sym typeface="Arial" panose="020B0604020202020204"/>
                </a:rPr>
                <a:t>知识 专业技能</a:t>
              </a:r>
              <a:endParaRPr lang="zh-CN" altLang="en-US" sz="675" dirty="0">
                <a:solidFill>
                  <a:prstClr val="white"/>
                </a:solidFill>
                <a:latin typeface="Arial" panose="020B0604020202020204"/>
                <a:ea typeface="微软雅黑" panose="020B0503020204020204" pitchFamily="34" charset="-122"/>
                <a:sym typeface="Arial" panose="020B0604020202020204"/>
              </a:endParaRPr>
            </a:p>
          </p:txBody>
        </p:sp>
      </p:grpSp>
      <p:sp>
        <p:nvSpPr>
          <p:cNvPr id="84" name="文本框 83"/>
          <p:cNvSpPr txBox="1"/>
          <p:nvPr/>
        </p:nvSpPr>
        <p:spPr>
          <a:xfrm>
            <a:off x="5833745" y="4302125"/>
            <a:ext cx="2419985" cy="299085"/>
          </a:xfrm>
          <a:prstGeom prst="rect">
            <a:avLst/>
          </a:prstGeom>
          <a:noFill/>
        </p:spPr>
        <p:txBody>
          <a:bodyPr wrap="none" rtlCol="0" anchor="t">
            <a:spAutoFit/>
          </a:bodyPr>
          <a:lstStyle/>
          <a:p>
            <a:pPr algn="l"/>
            <a:r>
              <a:rPr lang="zh-CN" altLang="en-US" sz="1350" b="1" dirty="0" smtClean="0">
                <a:solidFill>
                  <a:schemeClr val="bg1"/>
                </a:solidFill>
                <a:latin typeface="微软雅黑" panose="020B0503020204020204" pitchFamily="34" charset="-122"/>
                <a:ea typeface="微软雅黑" panose="020B0503020204020204" pitchFamily="34" charset="-122"/>
                <a:sym typeface="+mn-ea"/>
              </a:rPr>
              <a:t>胜任力冰山模型：显性与隐性</a:t>
            </a:r>
            <a:endParaRPr lang="zh-CN" altLang="en-US" sz="135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3" name="上箭头 2"/>
          <p:cNvSpPr/>
          <p:nvPr/>
        </p:nvSpPr>
        <p:spPr>
          <a:xfrm>
            <a:off x="6590665" y="2489200"/>
            <a:ext cx="905510" cy="6686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等腰三角形 7"/>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p>
            <a:pPr defTabSz="685800"/>
            <a:r>
              <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rPr>
              <a:t>梳理个体能力</a:t>
            </a:r>
            <a:endPar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13" name="文本框 12"/>
          <p:cNvSpPr txBox="1"/>
          <p:nvPr/>
        </p:nvSpPr>
        <p:spPr>
          <a:xfrm>
            <a:off x="962025" y="1144270"/>
            <a:ext cx="3667125" cy="2802255"/>
          </a:xfrm>
          <a:prstGeom prst="rect">
            <a:avLst/>
          </a:prstGeom>
          <a:noFill/>
        </p:spPr>
        <p:txBody>
          <a:bodyPr wrap="square" rtlCol="0" anchor="t">
            <a:spAutoFit/>
          </a:bodyPr>
          <a:p>
            <a:pPr algn="ctr">
              <a:lnSpc>
                <a:spcPct val="140000"/>
              </a:lnSpc>
            </a:pPr>
            <a:r>
              <a:rPr lang="zh-CN" altLang="en-US" b="1" dirty="0">
                <a:solidFill>
                  <a:srgbClr val="292929"/>
                </a:solidFill>
                <a:latin typeface="微软雅黑" panose="020B0503020204020204" pitchFamily="34" charset="-122"/>
                <a:ea typeface="微软雅黑" panose="020B0503020204020204" pitchFamily="34" charset="-122"/>
                <a:cs typeface="微软雅黑" panose="020B0503020204020204" pitchFamily="34" charset="-122"/>
                <a:sym typeface="+mn-ea"/>
              </a:rPr>
              <a:t>可培养－相对容易且富有成效</a:t>
            </a:r>
            <a:endParaRPr lang="zh-CN" altLang="en-US" b="1" dirty="0">
              <a:solidFill>
                <a:srgbClr val="29292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40000"/>
              </a:lnSpc>
            </a:pPr>
            <a:r>
              <a:rPr lang="en-US" altLang="zh-CN" b="1" dirty="0">
                <a:solidFill>
                  <a:srgbClr val="292929"/>
                </a:solidFill>
                <a:latin typeface="微软雅黑" panose="020B0503020204020204" pitchFamily="34" charset="-122"/>
                <a:ea typeface="微软雅黑" panose="020B0503020204020204" pitchFamily="34" charset="-122"/>
                <a:cs typeface="微软雅黑" panose="020B0503020204020204" pitchFamily="34" charset="-122"/>
                <a:sym typeface="+mn-ea"/>
              </a:rPr>
              <a:t>I Can ,I know how</a:t>
            </a:r>
            <a:endParaRPr lang="zh-CN" altLang="en-US" b="1" dirty="0">
              <a:solidFill>
                <a:srgbClr val="292929"/>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40000"/>
              </a:lnSpc>
            </a:pPr>
            <a:endParaRPr lang="zh-CN" altLang="en-US" b="1" dirty="0">
              <a:solidFill>
                <a:srgbClr val="292929"/>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40000"/>
              </a:lnSpc>
            </a:pPr>
            <a:r>
              <a:rPr lang="zh-CN" altLang="en-US" b="1" dirty="0">
                <a:solidFill>
                  <a:srgbClr val="292929"/>
                </a:solidFill>
                <a:latin typeface="微软雅黑" panose="020B0503020204020204" pitchFamily="34" charset="-122"/>
                <a:ea typeface="微软雅黑" panose="020B0503020204020204" pitchFamily="34" charset="-122"/>
                <a:cs typeface="微软雅黑" panose="020B0503020204020204" pitchFamily="34" charset="-122"/>
                <a:sym typeface="+mn-ea"/>
              </a:rPr>
              <a:t>难于培养－成本高且往往效果不佳</a:t>
            </a:r>
            <a:endParaRPr lang="zh-CN" altLang="en-US" b="1" dirty="0">
              <a:solidFill>
                <a:srgbClr val="29292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40000"/>
              </a:lnSpc>
            </a:pPr>
            <a:r>
              <a:rPr lang="en-US" altLang="zh-CN" b="1">
                <a:latin typeface="微软雅黑" panose="020B0503020204020204" pitchFamily="34" charset="-122"/>
                <a:ea typeface="微软雅黑" panose="020B0503020204020204" pitchFamily="34" charset="-122"/>
                <a:cs typeface="微软雅黑" panose="020B0503020204020204" pitchFamily="34" charset="-122"/>
              </a:rPr>
              <a:t>It's important to me</a:t>
            </a:r>
            <a:endParaRPr lang="en-US" altLang="zh-CN"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40000"/>
              </a:lnSpc>
            </a:pPr>
            <a:r>
              <a:rPr lang="en-US" altLang="zh-CN" b="1">
                <a:latin typeface="微软雅黑" panose="020B0503020204020204" pitchFamily="34" charset="-122"/>
                <a:ea typeface="微软雅黑" panose="020B0503020204020204" pitchFamily="34" charset="-122"/>
                <a:cs typeface="微软雅黑" panose="020B0503020204020204" pitchFamily="34" charset="-122"/>
              </a:rPr>
              <a:t>It is me</a:t>
            </a:r>
            <a:endParaRPr lang="en-US" altLang="zh-CN"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40000"/>
              </a:lnSpc>
            </a:pPr>
            <a:r>
              <a:rPr lang="en-US" altLang="zh-CN" b="1">
                <a:latin typeface="微软雅黑" panose="020B0503020204020204" pitchFamily="34" charset="-122"/>
                <a:ea typeface="微软雅黑" panose="020B0503020204020204" pitchFamily="34" charset="-122"/>
                <a:cs typeface="微软雅黑" panose="020B0503020204020204" pitchFamily="34" charset="-122"/>
              </a:rPr>
              <a:t>I enjoy it</a:t>
            </a:r>
            <a:endParaRPr lang="en-US" altLang="zh-CN" b="1">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4" name="直接连接符 13"/>
          <p:cNvCxnSpPr/>
          <p:nvPr/>
        </p:nvCxnSpPr>
        <p:spPr>
          <a:xfrm flipH="1">
            <a:off x="1084580" y="2032000"/>
            <a:ext cx="6321425" cy="76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7"/>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p>
            <a:pPr defTabSz="685800"/>
            <a:r>
              <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rPr>
              <a:t>梳理个体能力</a:t>
            </a:r>
            <a:endPar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grpSp>
        <p:nvGrpSpPr>
          <p:cNvPr id="11" name="组合 10"/>
          <p:cNvGrpSpPr/>
          <p:nvPr/>
        </p:nvGrpSpPr>
        <p:grpSpPr>
          <a:xfrm>
            <a:off x="2775585" y="880745"/>
            <a:ext cx="3592830" cy="3595370"/>
            <a:chOff x="3928" y="1490"/>
            <a:chExt cx="5658" cy="5662"/>
          </a:xfrm>
        </p:grpSpPr>
        <p:sp>
          <p:nvSpPr>
            <p:cNvPr id="5" name="椭圆 4"/>
            <p:cNvSpPr>
              <a:spLocks noChangeAspect="1"/>
            </p:cNvSpPr>
            <p:nvPr/>
          </p:nvSpPr>
          <p:spPr>
            <a:xfrm>
              <a:off x="3928" y="1490"/>
              <a:ext cx="5658" cy="5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4" name="椭圆 3"/>
            <p:cNvSpPr>
              <a:spLocks noChangeAspect="1"/>
            </p:cNvSpPr>
            <p:nvPr/>
          </p:nvSpPr>
          <p:spPr>
            <a:xfrm>
              <a:off x="4973" y="3580"/>
              <a:ext cx="3569" cy="35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2" name="椭圆 1"/>
            <p:cNvSpPr>
              <a:spLocks noChangeAspect="1"/>
            </p:cNvSpPr>
            <p:nvPr/>
          </p:nvSpPr>
          <p:spPr>
            <a:xfrm>
              <a:off x="5708" y="5052"/>
              <a:ext cx="2098" cy="21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6" name="文本框 5"/>
            <p:cNvSpPr txBox="1"/>
            <p:nvPr/>
          </p:nvSpPr>
          <p:spPr>
            <a:xfrm>
              <a:off x="5480" y="2438"/>
              <a:ext cx="2553" cy="531"/>
            </a:xfrm>
            <a:prstGeom prst="rect">
              <a:avLst/>
            </a:prstGeom>
            <a:noFill/>
          </p:spPr>
          <p:txBody>
            <a:bodyPr wrap="square" rtlCol="0">
              <a:spAutoFit/>
            </a:bodyPr>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技能 知识</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5481" y="3720"/>
              <a:ext cx="2553" cy="1307"/>
            </a:xfrm>
            <a:prstGeom prst="rect">
              <a:avLst/>
            </a:prstGeom>
            <a:noFill/>
          </p:spPr>
          <p:txBody>
            <a:bodyPr wrap="square" rtlCol="0">
              <a:spAutoFit/>
            </a:bodyPr>
            <a:p>
              <a:pPr algn="ctr"/>
              <a:r>
                <a:rPr lang="zh-CN" altLang="en-US" sz="1600">
                  <a:latin typeface="微软雅黑" panose="020B0503020204020204" pitchFamily="34" charset="-122"/>
                  <a:ea typeface="微软雅黑" panose="020B0503020204020204" pitchFamily="34" charset="-122"/>
                </a:rPr>
                <a:t>自我形象</a:t>
              </a:r>
              <a:endParaRPr lang="zh-CN" altLang="en-US" sz="1600">
                <a:latin typeface="微软雅黑" panose="020B0503020204020204" pitchFamily="34" charset="-122"/>
                <a:ea typeface="微软雅黑" panose="020B0503020204020204" pitchFamily="34" charset="-122"/>
              </a:endParaRPr>
            </a:p>
            <a:p>
              <a:pPr algn="ctr"/>
              <a:r>
                <a:rPr lang="zh-CN" altLang="en-US" sz="1600">
                  <a:latin typeface="微软雅黑" panose="020B0503020204020204" pitchFamily="34" charset="-122"/>
                  <a:ea typeface="微软雅黑" panose="020B0503020204020204" pitchFamily="34" charset="-122"/>
                </a:rPr>
                <a:t>社会角色</a:t>
              </a:r>
              <a:endParaRPr lang="zh-CN" altLang="en-US" sz="1600">
                <a:latin typeface="微软雅黑" panose="020B0503020204020204" pitchFamily="34" charset="-122"/>
                <a:ea typeface="微软雅黑" panose="020B0503020204020204" pitchFamily="34" charset="-122"/>
              </a:endParaRPr>
            </a:p>
            <a:p>
              <a:pPr algn="ctr"/>
              <a:r>
                <a:rPr lang="zh-CN" altLang="en-US" sz="1600">
                  <a:latin typeface="微软雅黑" panose="020B0503020204020204" pitchFamily="34" charset="-122"/>
                  <a:ea typeface="微软雅黑" panose="020B0503020204020204" pitchFamily="34" charset="-122"/>
                </a:rPr>
                <a:t>态度与价值观</a:t>
              </a:r>
              <a:endParaRPr lang="zh-CN" altLang="en-US" sz="1600">
                <a:latin typeface="微软雅黑" panose="020B0503020204020204" pitchFamily="34" charset="-122"/>
                <a:ea typeface="微软雅黑" panose="020B0503020204020204" pitchFamily="34" charset="-122"/>
              </a:endParaRPr>
            </a:p>
          </p:txBody>
        </p:sp>
        <p:sp>
          <p:nvSpPr>
            <p:cNvPr id="9" name="文本框 8"/>
            <p:cNvSpPr txBox="1"/>
            <p:nvPr/>
          </p:nvSpPr>
          <p:spPr>
            <a:xfrm>
              <a:off x="5481" y="5836"/>
              <a:ext cx="2553" cy="531"/>
            </a:xfrm>
            <a:prstGeom prst="rect">
              <a:avLst/>
            </a:prstGeom>
            <a:noFill/>
          </p:spPr>
          <p:txBody>
            <a:bodyPr wrap="square" rtlCol="0">
              <a:spAutoFit/>
            </a:bodyPr>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个性动机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grpSp>
      <p:cxnSp>
        <p:nvCxnSpPr>
          <p:cNvPr id="12" name="直接连接符 11"/>
          <p:cNvCxnSpPr>
            <a:stCxn id="6" idx="1"/>
          </p:cNvCxnSpPr>
          <p:nvPr/>
        </p:nvCxnSpPr>
        <p:spPr>
          <a:xfrm flipH="1">
            <a:off x="2110740" y="1651635"/>
            <a:ext cx="1650365" cy="5715"/>
          </a:xfrm>
          <a:prstGeom prst="line">
            <a:avLst/>
          </a:prstGeom>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04165" y="1451610"/>
            <a:ext cx="1871980" cy="368300"/>
          </a:xfrm>
          <a:prstGeom prst="rect">
            <a:avLst/>
          </a:prstGeom>
          <a:noFill/>
        </p:spPr>
        <p:txBody>
          <a:bodyPr wrap="square" rtlCol="0">
            <a:spAutoFit/>
          </a:bodyPr>
          <a:p>
            <a:r>
              <a:rPr lang="zh-CN" altLang="en-US">
                <a:latin typeface="微软雅黑" panose="020B0503020204020204" pitchFamily="34" charset="-122"/>
                <a:ea typeface="微软雅黑" panose="020B0503020204020204" pitchFamily="34" charset="-122"/>
              </a:rPr>
              <a:t>易于培养与评价</a:t>
            </a:r>
            <a:endParaRPr lang="zh-CN" altLang="en-US">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H="1">
            <a:off x="5158740" y="3634740"/>
            <a:ext cx="1650365" cy="5715"/>
          </a:xfrm>
          <a:prstGeom prst="line">
            <a:avLst/>
          </a:prstGeom>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6809105" y="3314700"/>
            <a:ext cx="1871980" cy="645160"/>
          </a:xfrm>
          <a:prstGeom prst="rect">
            <a:avLst/>
          </a:prstGeom>
          <a:noFill/>
        </p:spPr>
        <p:txBody>
          <a:bodyPr wrap="square" rtlCol="0">
            <a:spAutoFit/>
          </a:bodyPr>
          <a:p>
            <a:r>
              <a:rPr lang="zh-CN" altLang="en-US">
                <a:latin typeface="微软雅黑" panose="020B0503020204020204" pitchFamily="34" charset="-122"/>
                <a:ea typeface="微软雅黑" panose="020B0503020204020204" pitchFamily="34" charset="-122"/>
              </a:rPr>
              <a:t>难以评价与</a:t>
            </a:r>
            <a:endParaRPr lang="zh-CN" altLang="en-US">
              <a:latin typeface="微软雅黑" panose="020B0503020204020204" pitchFamily="34" charset="-122"/>
              <a:ea typeface="微软雅黑" panose="020B0503020204020204" pitchFamily="34" charset="-122"/>
            </a:endParaRPr>
          </a:p>
          <a:p>
            <a:r>
              <a:rPr lang="zh-CN" altLang="en-US">
                <a:latin typeface="微软雅黑" panose="020B0503020204020204" pitchFamily="34" charset="-122"/>
                <a:ea typeface="微软雅黑" panose="020B0503020204020204" pitchFamily="34" charset="-122"/>
              </a:rPr>
              <a:t>后天习得的</a:t>
            </a:r>
            <a:endParaRPr lang="zh-CN" altLang="en-US">
              <a:latin typeface="微软雅黑" panose="020B0503020204020204" pitchFamily="34" charset="-122"/>
              <a:ea typeface="微软雅黑" panose="020B0503020204020204" pitchFamily="34" charset="-122"/>
            </a:endParaRPr>
          </a:p>
        </p:txBody>
      </p:sp>
      <p:sp>
        <p:nvSpPr>
          <p:cNvPr id="18" name="文本框 17"/>
          <p:cNvSpPr txBox="1"/>
          <p:nvPr/>
        </p:nvSpPr>
        <p:spPr>
          <a:xfrm>
            <a:off x="2573655" y="4663440"/>
            <a:ext cx="3997960" cy="368300"/>
          </a:xfrm>
          <a:prstGeom prst="rect">
            <a:avLst/>
          </a:prstGeom>
          <a:noFill/>
        </p:spPr>
        <p:txBody>
          <a:bodyPr wrap="square" rtlCol="0" anchor="t">
            <a:spAutoFit/>
          </a:bodyPr>
          <a:p>
            <a:pPr algn="ctr"/>
            <a:r>
              <a:rPr lang="zh-CN" altLang="en-US">
                <a:latin typeface="微软雅黑" panose="020B0503020204020204" pitchFamily="34" charset="-122"/>
                <a:ea typeface="微软雅黑" panose="020B0503020204020204" pitchFamily="34" charset="-122"/>
              </a:rPr>
              <a:t>胜任力的洋葱模型：外在与内在</a:t>
            </a:r>
            <a:endParaRPr lang="zh-CN" altLang="en-US">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7"/>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p>
            <a:pPr defTabSz="685800"/>
            <a:r>
              <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rPr>
              <a:t>梳理个体能力</a:t>
            </a:r>
            <a:endPar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grpSp>
        <p:nvGrpSpPr>
          <p:cNvPr id="11" name="组合 10"/>
          <p:cNvGrpSpPr/>
          <p:nvPr/>
        </p:nvGrpSpPr>
        <p:grpSpPr>
          <a:xfrm>
            <a:off x="2775585" y="880745"/>
            <a:ext cx="3592830" cy="3595370"/>
            <a:chOff x="3928" y="1490"/>
            <a:chExt cx="5658" cy="5662"/>
          </a:xfrm>
        </p:grpSpPr>
        <p:sp>
          <p:nvSpPr>
            <p:cNvPr id="5" name="椭圆 4"/>
            <p:cNvSpPr>
              <a:spLocks noChangeAspect="1"/>
            </p:cNvSpPr>
            <p:nvPr/>
          </p:nvSpPr>
          <p:spPr>
            <a:xfrm>
              <a:off x="3928" y="1490"/>
              <a:ext cx="5658" cy="5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4" name="椭圆 3"/>
            <p:cNvSpPr>
              <a:spLocks noChangeAspect="1"/>
            </p:cNvSpPr>
            <p:nvPr/>
          </p:nvSpPr>
          <p:spPr>
            <a:xfrm>
              <a:off x="4973" y="3580"/>
              <a:ext cx="3569" cy="357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2" name="椭圆 1"/>
            <p:cNvSpPr>
              <a:spLocks noChangeAspect="1"/>
            </p:cNvSpPr>
            <p:nvPr/>
          </p:nvSpPr>
          <p:spPr>
            <a:xfrm>
              <a:off x="5708" y="5052"/>
              <a:ext cx="2098" cy="21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endParaRPr>
            </a:p>
          </p:txBody>
        </p:sp>
        <p:sp>
          <p:nvSpPr>
            <p:cNvPr id="6" name="文本框 5"/>
            <p:cNvSpPr txBox="1"/>
            <p:nvPr/>
          </p:nvSpPr>
          <p:spPr>
            <a:xfrm>
              <a:off x="5480" y="2438"/>
              <a:ext cx="2553" cy="531"/>
            </a:xfrm>
            <a:prstGeom prst="rect">
              <a:avLst/>
            </a:prstGeom>
            <a:noFill/>
          </p:spPr>
          <p:txBody>
            <a:bodyPr wrap="square" rtlCol="0">
              <a:spAutoFit/>
            </a:bodyPr>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技能 知识</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5481" y="3720"/>
              <a:ext cx="2553" cy="1307"/>
            </a:xfrm>
            <a:prstGeom prst="rect">
              <a:avLst/>
            </a:prstGeom>
            <a:noFill/>
          </p:spPr>
          <p:txBody>
            <a:bodyPr wrap="square" rtlCol="0">
              <a:spAutoFit/>
            </a:bodyPr>
            <a:p>
              <a:pPr algn="ctr"/>
              <a:r>
                <a:rPr lang="zh-CN" altLang="en-US" sz="1600">
                  <a:latin typeface="微软雅黑" panose="020B0503020204020204" pitchFamily="34" charset="-122"/>
                  <a:ea typeface="微软雅黑" panose="020B0503020204020204" pitchFamily="34" charset="-122"/>
                </a:rPr>
                <a:t>自我形象</a:t>
              </a:r>
              <a:endParaRPr lang="zh-CN" altLang="en-US" sz="1600">
                <a:latin typeface="微软雅黑" panose="020B0503020204020204" pitchFamily="34" charset="-122"/>
                <a:ea typeface="微软雅黑" panose="020B0503020204020204" pitchFamily="34" charset="-122"/>
              </a:endParaRPr>
            </a:p>
            <a:p>
              <a:pPr algn="ctr"/>
              <a:r>
                <a:rPr lang="zh-CN" altLang="en-US" sz="1600">
                  <a:latin typeface="微软雅黑" panose="020B0503020204020204" pitchFamily="34" charset="-122"/>
                  <a:ea typeface="微软雅黑" panose="020B0503020204020204" pitchFamily="34" charset="-122"/>
                </a:rPr>
                <a:t>社会角色</a:t>
              </a:r>
              <a:endParaRPr lang="zh-CN" altLang="en-US" sz="1600">
                <a:latin typeface="微软雅黑" panose="020B0503020204020204" pitchFamily="34" charset="-122"/>
                <a:ea typeface="微软雅黑" panose="020B0503020204020204" pitchFamily="34" charset="-122"/>
              </a:endParaRPr>
            </a:p>
            <a:p>
              <a:pPr algn="ctr"/>
              <a:r>
                <a:rPr lang="zh-CN" altLang="en-US" sz="1600">
                  <a:latin typeface="微软雅黑" panose="020B0503020204020204" pitchFamily="34" charset="-122"/>
                  <a:ea typeface="微软雅黑" panose="020B0503020204020204" pitchFamily="34" charset="-122"/>
                </a:rPr>
                <a:t>态度与价值观</a:t>
              </a:r>
              <a:endParaRPr lang="zh-CN" altLang="en-US" sz="1600">
                <a:latin typeface="微软雅黑" panose="020B0503020204020204" pitchFamily="34" charset="-122"/>
                <a:ea typeface="微软雅黑" panose="020B0503020204020204" pitchFamily="34" charset="-122"/>
              </a:endParaRPr>
            </a:p>
          </p:txBody>
        </p:sp>
        <p:sp>
          <p:nvSpPr>
            <p:cNvPr id="9" name="文本框 8"/>
            <p:cNvSpPr txBox="1"/>
            <p:nvPr/>
          </p:nvSpPr>
          <p:spPr>
            <a:xfrm>
              <a:off x="5481" y="5836"/>
              <a:ext cx="2553" cy="531"/>
            </a:xfrm>
            <a:prstGeom prst="rect">
              <a:avLst/>
            </a:prstGeom>
            <a:noFill/>
          </p:spPr>
          <p:txBody>
            <a:bodyPr wrap="square" rtlCol="0">
              <a:spAutoFit/>
            </a:bodyPr>
            <a:p>
              <a:pPr algn="ct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个性动机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grpSp>
      <p:cxnSp>
        <p:nvCxnSpPr>
          <p:cNvPr id="12" name="直接连接符 11"/>
          <p:cNvCxnSpPr/>
          <p:nvPr/>
        </p:nvCxnSpPr>
        <p:spPr>
          <a:xfrm flipH="1">
            <a:off x="2308225" y="1250315"/>
            <a:ext cx="1650365" cy="5715"/>
          </a:xfrm>
          <a:prstGeom prst="line">
            <a:avLst/>
          </a:prstGeom>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989330" y="1087755"/>
            <a:ext cx="1871980" cy="1476375"/>
          </a:xfrm>
          <a:prstGeom prst="rect">
            <a:avLst/>
          </a:prstGeom>
          <a:noFill/>
        </p:spPr>
        <p:txBody>
          <a:bodyPr wrap="square" rtlCol="0">
            <a:spAutoFit/>
          </a:bodyPr>
          <a:p>
            <a:r>
              <a:rPr lang="zh-CN" altLang="en-US">
                <a:solidFill>
                  <a:schemeClr val="accent1"/>
                </a:solidFill>
                <a:latin typeface="微软雅黑" panose="020B0503020204020204" pitchFamily="34" charset="-122"/>
                <a:ea typeface="微软雅黑" panose="020B0503020204020204" pitchFamily="34" charset="-122"/>
              </a:rPr>
              <a:t>技能 </a:t>
            </a:r>
            <a:r>
              <a:rPr lang="zh-CN" altLang="en-US">
                <a:solidFill>
                  <a:schemeClr val="accent1"/>
                </a:solidFill>
                <a:latin typeface="微软雅黑" panose="020B0503020204020204" pitchFamily="34" charset="-122"/>
                <a:ea typeface="微软雅黑" panose="020B0503020204020204" pitchFamily="34" charset="-122"/>
                <a:sym typeface="+mn-ea"/>
              </a:rPr>
              <a:t>知识</a:t>
            </a:r>
            <a:endParaRPr lang="zh-CN" altLang="en-US">
              <a:latin typeface="微软雅黑" panose="020B0503020204020204" pitchFamily="34" charset="-122"/>
              <a:ea typeface="微软雅黑" panose="020B0503020204020204" pitchFamily="34" charset="-122"/>
              <a:sym typeface="+mn-ea"/>
            </a:endParaRPr>
          </a:p>
          <a:p>
            <a:r>
              <a:rPr lang="zh-CN" altLang="en-US">
                <a:latin typeface="微软雅黑" panose="020B0503020204020204" pitchFamily="34" charset="-122"/>
                <a:ea typeface="微软雅黑" panose="020B0503020204020204" pitchFamily="34" charset="-122"/>
              </a:rPr>
              <a:t>交流</a:t>
            </a:r>
            <a:endParaRPr lang="zh-CN" altLang="en-US">
              <a:latin typeface="微软雅黑" panose="020B0503020204020204" pitchFamily="34" charset="-122"/>
              <a:ea typeface="微软雅黑" panose="020B0503020204020204" pitchFamily="34" charset="-122"/>
            </a:endParaRPr>
          </a:p>
          <a:p>
            <a:r>
              <a:rPr lang="zh-CN" altLang="en-US">
                <a:latin typeface="微软雅黑" panose="020B0503020204020204" pitchFamily="34" charset="-122"/>
                <a:ea typeface="微软雅黑" panose="020B0503020204020204" pitchFamily="34" charset="-122"/>
              </a:rPr>
              <a:t>演讲</a:t>
            </a:r>
            <a:endParaRPr lang="zh-CN" altLang="en-US">
              <a:latin typeface="微软雅黑" panose="020B0503020204020204" pitchFamily="34" charset="-122"/>
              <a:ea typeface="微软雅黑" panose="020B0503020204020204" pitchFamily="34" charset="-122"/>
            </a:endParaRPr>
          </a:p>
          <a:p>
            <a:r>
              <a:rPr lang="zh-CN" altLang="en-US">
                <a:latin typeface="微软雅黑" panose="020B0503020204020204" pitchFamily="34" charset="-122"/>
                <a:ea typeface="微软雅黑" panose="020B0503020204020204" pitchFamily="34" charset="-122"/>
              </a:rPr>
              <a:t>战略领导</a:t>
            </a:r>
            <a:endParaRPr lang="zh-CN" altLang="en-US">
              <a:latin typeface="微软雅黑" panose="020B0503020204020204" pitchFamily="34" charset="-122"/>
              <a:ea typeface="微软雅黑" panose="020B0503020204020204" pitchFamily="34" charset="-122"/>
            </a:endParaRPr>
          </a:p>
          <a:p>
            <a:r>
              <a:rPr lang="en-US" altLang="zh-CN">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H="1" flipV="1">
            <a:off x="2014220" y="3148330"/>
            <a:ext cx="1840865" cy="12065"/>
          </a:xfrm>
          <a:prstGeom prst="line">
            <a:avLst/>
          </a:prstGeom>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6809105" y="3314700"/>
            <a:ext cx="1871980" cy="922020"/>
          </a:xfrm>
          <a:prstGeom prst="rect">
            <a:avLst/>
          </a:prstGeom>
          <a:noFill/>
        </p:spPr>
        <p:txBody>
          <a:bodyPr wrap="square" rtlCol="0">
            <a:spAutoFit/>
          </a:bodyPr>
          <a:p>
            <a:r>
              <a:rPr lang="zh-CN" altLang="en-US">
                <a:solidFill>
                  <a:schemeClr val="accent1"/>
                </a:solidFill>
                <a:latin typeface="微软雅黑" panose="020B0503020204020204" pitchFamily="34" charset="-122"/>
                <a:ea typeface="微软雅黑" panose="020B0503020204020204" pitchFamily="34" charset="-122"/>
              </a:rPr>
              <a:t>个性 动机</a:t>
            </a:r>
            <a:endParaRPr lang="zh-CN" altLang="en-US">
              <a:latin typeface="微软雅黑" panose="020B0503020204020204" pitchFamily="34" charset="-122"/>
              <a:ea typeface="微软雅黑" panose="020B0503020204020204" pitchFamily="34" charset="-122"/>
            </a:endParaRPr>
          </a:p>
          <a:p>
            <a:r>
              <a:rPr lang="zh-CN" altLang="en-US">
                <a:latin typeface="微软雅黑" panose="020B0503020204020204" pitchFamily="34" charset="-122"/>
                <a:ea typeface="微软雅黑" panose="020B0503020204020204" pitchFamily="34" charset="-122"/>
              </a:rPr>
              <a:t>成果驱动</a:t>
            </a:r>
            <a:endParaRPr lang="zh-CN" altLang="en-US">
              <a:latin typeface="微软雅黑" panose="020B0503020204020204" pitchFamily="34" charset="-122"/>
              <a:ea typeface="微软雅黑" panose="020B0503020204020204" pitchFamily="34" charset="-122"/>
            </a:endParaRPr>
          </a:p>
          <a:p>
            <a:r>
              <a:rPr lang="zh-CN" altLang="en-US">
                <a:latin typeface="微软雅黑" panose="020B0503020204020204" pitchFamily="34" charset="-122"/>
                <a:ea typeface="微软雅黑" panose="020B0503020204020204" pitchFamily="34" charset="-122"/>
              </a:rPr>
              <a:t>分析型思考</a:t>
            </a:r>
            <a:endParaRPr lang="zh-CN" altLang="en-US">
              <a:latin typeface="微软雅黑" panose="020B0503020204020204" pitchFamily="34" charset="-122"/>
              <a:ea typeface="微软雅黑" panose="020B0503020204020204" pitchFamily="34" charset="-122"/>
            </a:endParaRPr>
          </a:p>
        </p:txBody>
      </p:sp>
      <p:sp>
        <p:nvSpPr>
          <p:cNvPr id="18" name="文本框 17"/>
          <p:cNvSpPr txBox="1"/>
          <p:nvPr/>
        </p:nvSpPr>
        <p:spPr>
          <a:xfrm>
            <a:off x="2573655" y="4663440"/>
            <a:ext cx="3997960" cy="368300"/>
          </a:xfrm>
          <a:prstGeom prst="rect">
            <a:avLst/>
          </a:prstGeom>
          <a:noFill/>
        </p:spPr>
        <p:txBody>
          <a:bodyPr wrap="square" rtlCol="0" anchor="t">
            <a:spAutoFit/>
          </a:bodyPr>
          <a:p>
            <a:pPr algn="ctr"/>
            <a:r>
              <a:rPr lang="zh-CN" altLang="en-US">
                <a:latin typeface="微软雅黑" panose="020B0503020204020204" pitchFamily="34" charset="-122"/>
                <a:ea typeface="微软雅黑" panose="020B0503020204020204" pitchFamily="34" charset="-122"/>
              </a:rPr>
              <a:t>胜任力的洋葱模型：外在与内在</a:t>
            </a:r>
            <a:endParaRPr lang="zh-CN" altLang="en-US">
              <a:latin typeface="微软雅黑" panose="020B0503020204020204" pitchFamily="34" charset="-122"/>
              <a:ea typeface="微软雅黑" panose="020B0503020204020204" pitchFamily="34" charset="-122"/>
            </a:endParaRPr>
          </a:p>
        </p:txBody>
      </p:sp>
      <p:cxnSp>
        <p:nvCxnSpPr>
          <p:cNvPr id="3" name="直接连接符 2"/>
          <p:cNvCxnSpPr/>
          <p:nvPr/>
        </p:nvCxnSpPr>
        <p:spPr>
          <a:xfrm flipH="1">
            <a:off x="5285740" y="3761740"/>
            <a:ext cx="1650365" cy="5715"/>
          </a:xfrm>
          <a:prstGeom prst="line">
            <a:avLst/>
          </a:prstGeom>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989330" y="2999740"/>
            <a:ext cx="1871980" cy="1198880"/>
          </a:xfrm>
          <a:prstGeom prst="rect">
            <a:avLst/>
          </a:prstGeom>
          <a:noFill/>
        </p:spPr>
        <p:txBody>
          <a:bodyPr wrap="square" rtlCol="0">
            <a:spAutoFit/>
          </a:bodyPr>
          <a:p>
            <a:r>
              <a:rPr lang="zh-CN" altLang="en-US">
                <a:solidFill>
                  <a:schemeClr val="accent1"/>
                </a:solidFill>
                <a:latin typeface="微软雅黑" panose="020B0503020204020204" pitchFamily="34" charset="-122"/>
                <a:ea typeface="微软雅黑" panose="020B0503020204020204" pitchFamily="34" charset="-122"/>
              </a:rPr>
              <a:t>自我认知</a:t>
            </a:r>
            <a:endParaRPr lang="zh-CN" altLang="en-US">
              <a:latin typeface="微软雅黑" panose="020B0503020204020204" pitchFamily="34" charset="-122"/>
              <a:ea typeface="微软雅黑" panose="020B0503020204020204" pitchFamily="34" charset="-122"/>
              <a:sym typeface="+mn-ea"/>
            </a:endParaRPr>
          </a:p>
          <a:p>
            <a:r>
              <a:rPr lang="zh-CN" altLang="en-US">
                <a:latin typeface="微软雅黑" panose="020B0503020204020204" pitchFamily="34" charset="-122"/>
                <a:ea typeface="微软雅黑" panose="020B0503020204020204" pitchFamily="34" charset="-122"/>
              </a:rPr>
              <a:t>客户导向</a:t>
            </a:r>
            <a:endParaRPr lang="zh-CN" altLang="en-US">
              <a:latin typeface="微软雅黑" panose="020B0503020204020204" pitchFamily="34" charset="-122"/>
              <a:ea typeface="微软雅黑" panose="020B0503020204020204" pitchFamily="34" charset="-122"/>
            </a:endParaRPr>
          </a:p>
          <a:p>
            <a:r>
              <a:rPr lang="zh-CN" altLang="en-US">
                <a:latin typeface="微软雅黑" panose="020B0503020204020204" pitchFamily="34" charset="-122"/>
                <a:ea typeface="微软雅黑" panose="020B0503020204020204" pitchFamily="34" charset="-122"/>
              </a:rPr>
              <a:t>商业导向</a:t>
            </a:r>
            <a:endParaRPr lang="zh-CN" altLang="en-US">
              <a:latin typeface="微软雅黑" panose="020B0503020204020204" pitchFamily="34" charset="-122"/>
              <a:ea typeface="微软雅黑" panose="020B0503020204020204" pitchFamily="34" charset="-122"/>
            </a:endParaRPr>
          </a:p>
          <a:p>
            <a:r>
              <a:rPr lang="en-US" altLang="zh-CN">
                <a:latin typeface="微软雅黑" panose="020B0503020204020204" pitchFamily="34" charset="-122"/>
                <a:ea typeface="微软雅黑" panose="020B0503020204020204" pitchFamily="34" charset="-122"/>
              </a:rPr>
              <a:t>……</a:t>
            </a:r>
            <a:endParaRPr lang="en-US" altLang="zh-CN">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lstStyle/>
          <a:p>
            <a:pPr defTabSz="685800"/>
            <a:r>
              <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rPr>
              <a:t>什么是胜任力</a:t>
            </a:r>
            <a:endPar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3" name="圆角矩形 2"/>
          <p:cNvSpPr/>
          <p:nvPr/>
        </p:nvSpPr>
        <p:spPr>
          <a:xfrm>
            <a:off x="514350" y="2042160"/>
            <a:ext cx="1363980" cy="815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左中括号 5"/>
          <p:cNvSpPr/>
          <p:nvPr/>
        </p:nvSpPr>
        <p:spPr>
          <a:xfrm>
            <a:off x="2395855" y="1057275"/>
            <a:ext cx="320675" cy="278574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7" name="直接连接符 6"/>
          <p:cNvCxnSpPr>
            <a:stCxn id="3" idx="3"/>
          </p:cNvCxnSpPr>
          <p:nvPr/>
        </p:nvCxnSpPr>
        <p:spPr>
          <a:xfrm>
            <a:off x="1878330" y="2450465"/>
            <a:ext cx="872490" cy="7620"/>
          </a:xfrm>
          <a:prstGeom prst="line">
            <a:avLst/>
          </a:prstGeom>
        </p:spPr>
        <p:style>
          <a:lnRef idx="1">
            <a:schemeClr val="accent1"/>
          </a:lnRef>
          <a:fillRef idx="0">
            <a:schemeClr val="accent1"/>
          </a:fillRef>
          <a:effectRef idx="0">
            <a:schemeClr val="accent1"/>
          </a:effectRef>
          <a:fontRef idx="minor">
            <a:schemeClr val="tx1"/>
          </a:fontRef>
        </p:style>
      </p:cxnSp>
      <p:sp>
        <p:nvSpPr>
          <p:cNvPr id="8" name="圆角矩形 7"/>
          <p:cNvSpPr/>
          <p:nvPr/>
        </p:nvSpPr>
        <p:spPr>
          <a:xfrm>
            <a:off x="2716530" y="730250"/>
            <a:ext cx="1363980" cy="815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2716530" y="2046605"/>
            <a:ext cx="1363980" cy="815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2716530" y="3383280"/>
            <a:ext cx="1363980" cy="815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5092065" y="730250"/>
            <a:ext cx="2562225" cy="815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5092065" y="2042160"/>
            <a:ext cx="2562225" cy="815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5092065" y="3383280"/>
            <a:ext cx="2562225" cy="815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8119745" y="815340"/>
            <a:ext cx="614680" cy="645160"/>
          </a:xfrm>
          <a:prstGeom prst="rect">
            <a:avLst/>
          </a:prstGeom>
          <a:noFill/>
        </p:spPr>
        <p:txBody>
          <a:bodyPr wrap="square" rtlCol="0" anchor="t">
            <a:spAutoFit/>
          </a:bodyPr>
          <a:p>
            <a:r>
              <a:rPr lang="zh-CN" altLang="en-US" sz="3600">
                <a:solidFill>
                  <a:schemeClr val="accent1"/>
                </a:solidFill>
                <a:latin typeface="Wingdings 2" panose="05020102010507070707" charset="0"/>
                <a:cs typeface="Wingdings 2" panose="05020102010507070707" charset="0"/>
              </a:rPr>
              <a:t>R</a:t>
            </a:r>
            <a:endParaRPr lang="zh-CN" altLang="en-US" sz="3600">
              <a:solidFill>
                <a:schemeClr val="accent1"/>
              </a:solidFill>
              <a:latin typeface="Wingdings 2" panose="05020102010507070707" charset="0"/>
              <a:cs typeface="Wingdings 2" panose="05020102010507070707" charset="0"/>
            </a:endParaRPr>
          </a:p>
        </p:txBody>
      </p:sp>
      <p:sp>
        <p:nvSpPr>
          <p:cNvPr id="16" name="文本框 15"/>
          <p:cNvSpPr txBox="1"/>
          <p:nvPr/>
        </p:nvSpPr>
        <p:spPr>
          <a:xfrm>
            <a:off x="8119745" y="2127250"/>
            <a:ext cx="614680" cy="645160"/>
          </a:xfrm>
          <a:prstGeom prst="rect">
            <a:avLst/>
          </a:prstGeom>
          <a:noFill/>
        </p:spPr>
        <p:txBody>
          <a:bodyPr wrap="square" rtlCol="0" anchor="t">
            <a:spAutoFit/>
          </a:bodyPr>
          <a:p>
            <a:r>
              <a:rPr lang="zh-CN" altLang="en-US" sz="3600">
                <a:solidFill>
                  <a:schemeClr val="accent1"/>
                </a:solidFill>
                <a:latin typeface="Wingdings 2" panose="05020102010507070707" charset="0"/>
                <a:cs typeface="Wingdings 2" panose="05020102010507070707" charset="0"/>
              </a:rPr>
              <a:t>R</a:t>
            </a:r>
            <a:endParaRPr lang="zh-CN" altLang="en-US" sz="3600">
              <a:solidFill>
                <a:schemeClr val="accent1"/>
              </a:solidFill>
              <a:latin typeface="Wingdings 2" panose="05020102010507070707" charset="0"/>
              <a:cs typeface="Wingdings 2" panose="05020102010507070707" charset="0"/>
            </a:endParaRPr>
          </a:p>
        </p:txBody>
      </p:sp>
      <p:sp>
        <p:nvSpPr>
          <p:cNvPr id="17" name="文本框 16"/>
          <p:cNvSpPr txBox="1"/>
          <p:nvPr/>
        </p:nvSpPr>
        <p:spPr>
          <a:xfrm>
            <a:off x="8119745" y="3468370"/>
            <a:ext cx="614680" cy="645160"/>
          </a:xfrm>
          <a:prstGeom prst="rect">
            <a:avLst/>
          </a:prstGeom>
          <a:noFill/>
        </p:spPr>
        <p:txBody>
          <a:bodyPr wrap="square" rtlCol="0" anchor="t">
            <a:spAutoFit/>
          </a:bodyPr>
          <a:p>
            <a:r>
              <a:rPr lang="zh-CN" altLang="en-US" sz="3600">
                <a:solidFill>
                  <a:schemeClr val="accent1"/>
                </a:solidFill>
                <a:latin typeface="Wingdings 2" panose="05020102010507070707" charset="0"/>
                <a:cs typeface="Wingdings 2" panose="05020102010507070707" charset="0"/>
              </a:rPr>
              <a:t>R</a:t>
            </a:r>
            <a:endParaRPr lang="zh-CN" altLang="en-US" sz="3600">
              <a:solidFill>
                <a:schemeClr val="accent1"/>
              </a:solidFill>
              <a:latin typeface="Wingdings 2" panose="05020102010507070707" charset="0"/>
              <a:cs typeface="Wingdings 2" panose="05020102010507070707" charset="0"/>
            </a:endParaRPr>
          </a:p>
        </p:txBody>
      </p:sp>
      <p:sp>
        <p:nvSpPr>
          <p:cNvPr id="18" name="文本框 17"/>
          <p:cNvSpPr txBox="1"/>
          <p:nvPr/>
        </p:nvSpPr>
        <p:spPr>
          <a:xfrm>
            <a:off x="514350" y="2265680"/>
            <a:ext cx="1364615" cy="398780"/>
          </a:xfrm>
          <a:prstGeom prst="rect">
            <a:avLst/>
          </a:prstGeom>
          <a:noFill/>
        </p:spPr>
        <p:txBody>
          <a:bodyPr wrap="square" rtlCol="0">
            <a:spAutoFit/>
          </a:bodyPr>
          <a:p>
            <a:pPr algn="ctr"/>
            <a:r>
              <a:rPr lang="zh-CN" altLang="en-US" sz="2000">
                <a:solidFill>
                  <a:schemeClr val="bg1"/>
                </a:solidFill>
                <a:latin typeface="微软雅黑" panose="020B0503020204020204" pitchFamily="34" charset="-122"/>
                <a:ea typeface="微软雅黑" panose="020B0503020204020204" pitchFamily="34" charset="-122"/>
              </a:rPr>
              <a:t>胜任力</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2715895" y="807085"/>
            <a:ext cx="1364615" cy="706755"/>
          </a:xfrm>
          <a:prstGeom prst="rect">
            <a:avLst/>
          </a:prstGeom>
          <a:noFill/>
        </p:spPr>
        <p:txBody>
          <a:bodyPr wrap="square" rtlCol="0">
            <a:spAutoFit/>
          </a:bodyPr>
          <a:p>
            <a:pPr algn="ctr"/>
            <a:r>
              <a:rPr lang="zh-CN" altLang="en-US" sz="2000">
                <a:solidFill>
                  <a:schemeClr val="bg1"/>
                </a:solidFill>
                <a:latin typeface="微软雅黑" panose="020B0503020204020204" pitchFamily="34" charset="-122"/>
                <a:ea typeface="微软雅黑" panose="020B0503020204020204" pitchFamily="34" charset="-122"/>
              </a:rPr>
              <a:t>企业</a:t>
            </a:r>
            <a:endParaRPr lang="zh-CN" altLang="en-US" sz="2000">
              <a:solidFill>
                <a:schemeClr val="bg1"/>
              </a:solidFill>
              <a:latin typeface="微软雅黑" panose="020B0503020204020204" pitchFamily="34" charset="-122"/>
              <a:ea typeface="微软雅黑" panose="020B0503020204020204" pitchFamily="34" charset="-122"/>
            </a:endParaRPr>
          </a:p>
          <a:p>
            <a:pPr algn="ctr"/>
            <a:r>
              <a:rPr lang="zh-CN" altLang="en-US" sz="2000">
                <a:solidFill>
                  <a:schemeClr val="bg1"/>
                </a:solidFill>
                <a:latin typeface="微软雅黑" panose="020B0503020204020204" pitchFamily="34" charset="-122"/>
                <a:ea typeface="微软雅黑" panose="020B0503020204020204" pitchFamily="34" charset="-122"/>
              </a:rPr>
              <a:t>（组织）</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2715895" y="2250440"/>
            <a:ext cx="1364615" cy="398780"/>
          </a:xfrm>
          <a:prstGeom prst="rect">
            <a:avLst/>
          </a:prstGeom>
          <a:noFill/>
        </p:spPr>
        <p:txBody>
          <a:bodyPr wrap="square" rtlCol="0">
            <a:spAutoFit/>
          </a:bodyPr>
          <a:p>
            <a:pPr algn="ctr"/>
            <a:r>
              <a:rPr lang="zh-CN" altLang="en-US" sz="2000">
                <a:solidFill>
                  <a:schemeClr val="bg1"/>
                </a:solidFill>
                <a:latin typeface="微软雅黑" panose="020B0503020204020204" pitchFamily="34" charset="-122"/>
                <a:ea typeface="微软雅黑" panose="020B0503020204020204" pitchFamily="34" charset="-122"/>
              </a:rPr>
              <a:t>岗位</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2716530" y="3592195"/>
            <a:ext cx="1364615" cy="398780"/>
          </a:xfrm>
          <a:prstGeom prst="rect">
            <a:avLst/>
          </a:prstGeom>
          <a:noFill/>
        </p:spPr>
        <p:txBody>
          <a:bodyPr wrap="square" rtlCol="0">
            <a:spAutoFit/>
          </a:bodyPr>
          <a:p>
            <a:pPr algn="ctr"/>
            <a:r>
              <a:rPr lang="zh-CN" altLang="en-US" sz="2000">
                <a:solidFill>
                  <a:schemeClr val="bg1"/>
                </a:solidFill>
                <a:latin typeface="微软雅黑" panose="020B0503020204020204" pitchFamily="34" charset="-122"/>
                <a:ea typeface="微软雅黑" panose="020B0503020204020204" pitchFamily="34" charset="-122"/>
              </a:rPr>
              <a:t>个人</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5092065" y="784225"/>
            <a:ext cx="2562225" cy="706755"/>
          </a:xfrm>
          <a:prstGeom prst="rect">
            <a:avLst/>
          </a:prstGeom>
          <a:noFill/>
        </p:spPr>
        <p:txBody>
          <a:bodyPr wrap="square" rtlCol="0">
            <a:spAutoFit/>
          </a:bodyPr>
          <a:p>
            <a:pPr algn="ctr"/>
            <a:r>
              <a:rPr lang="zh-CN" altLang="en-US" sz="2000">
                <a:solidFill>
                  <a:schemeClr val="bg1"/>
                </a:solidFill>
                <a:latin typeface="微软雅黑" panose="020B0503020204020204" pitchFamily="34" charset="-122"/>
                <a:ea typeface="微软雅黑" panose="020B0503020204020204" pitchFamily="34" charset="-122"/>
              </a:rPr>
              <a:t>企业核心竞争力</a:t>
            </a:r>
            <a:endParaRPr lang="zh-CN" altLang="en-US" sz="2000">
              <a:solidFill>
                <a:schemeClr val="bg1"/>
              </a:solidFill>
              <a:latin typeface="微软雅黑" panose="020B0503020204020204" pitchFamily="34" charset="-122"/>
              <a:ea typeface="微软雅黑" panose="020B0503020204020204" pitchFamily="34" charset="-122"/>
            </a:endParaRPr>
          </a:p>
          <a:p>
            <a:pPr algn="ctr"/>
            <a:r>
              <a:rPr lang="zh-CN" altLang="en-US" sz="2000">
                <a:solidFill>
                  <a:schemeClr val="bg1"/>
                </a:solidFill>
                <a:latin typeface="微软雅黑" panose="020B0503020204020204" pitchFamily="34" charset="-122"/>
                <a:ea typeface="微软雅黑" panose="020B0503020204020204" pitchFamily="34" charset="-122"/>
              </a:rPr>
              <a:t>优势</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5092065" y="2250440"/>
            <a:ext cx="2562225" cy="398780"/>
          </a:xfrm>
          <a:prstGeom prst="rect">
            <a:avLst/>
          </a:prstGeom>
          <a:noFill/>
        </p:spPr>
        <p:txBody>
          <a:bodyPr wrap="square" rtlCol="0">
            <a:spAutoFit/>
          </a:bodyPr>
          <a:p>
            <a:pPr algn="ctr"/>
            <a:r>
              <a:rPr lang="zh-CN" altLang="en-US" sz="2000">
                <a:solidFill>
                  <a:schemeClr val="bg1"/>
                </a:solidFill>
                <a:latin typeface="微软雅黑" panose="020B0503020204020204" pitchFamily="34" charset="-122"/>
                <a:ea typeface="微软雅黑" panose="020B0503020204020204" pitchFamily="34" charset="-122"/>
              </a:rPr>
              <a:t>岗位胜任力要求</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5092065" y="3468370"/>
            <a:ext cx="2562225" cy="706755"/>
          </a:xfrm>
          <a:prstGeom prst="rect">
            <a:avLst/>
          </a:prstGeom>
          <a:noFill/>
        </p:spPr>
        <p:txBody>
          <a:bodyPr wrap="square" rtlCol="0">
            <a:spAutoFit/>
          </a:bodyPr>
          <a:p>
            <a:pPr algn="ctr"/>
            <a:r>
              <a:rPr lang="zh-CN" altLang="en-US" sz="2000">
                <a:solidFill>
                  <a:schemeClr val="bg1"/>
                </a:solidFill>
                <a:latin typeface="微软雅黑" panose="020B0503020204020204" pitchFamily="34" charset="-122"/>
                <a:ea typeface="微软雅黑" panose="020B0503020204020204" pitchFamily="34" charset="-122"/>
              </a:rPr>
              <a:t>个人具备的知识技能与行为指针</a:t>
            </a:r>
            <a:endParaRPr lang="zh-CN" altLang="en-US" sz="200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512696" y="2102465"/>
            <a:ext cx="5824538" cy="1329690"/>
            <a:chOff x="4343400" y="2152174"/>
            <a:chExt cx="7766050" cy="1772920"/>
          </a:xfrm>
        </p:grpSpPr>
        <p:sp>
          <p:nvSpPr>
            <p:cNvPr id="20" name="矩形 60"/>
            <p:cNvSpPr/>
            <p:nvPr/>
          </p:nvSpPr>
          <p:spPr>
            <a:xfrm>
              <a:off x="4476751" y="2152174"/>
              <a:ext cx="7632699" cy="1107440"/>
            </a:xfrm>
            <a:prstGeom prst="rect">
              <a:avLst/>
            </a:prstGeom>
            <a:noFill/>
            <a:ln w="9525">
              <a:noFill/>
            </a:ln>
          </p:spPr>
          <p:txBody>
            <a:bodyPr lIns="0" tIns="0" rIns="0" bIns="0">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5400" b="1" dirty="0">
                  <a:solidFill>
                    <a:schemeClr val="accent1"/>
                  </a:solidFill>
                  <a:latin typeface="微软雅黑" panose="020B0503020204020204" pitchFamily="34" charset="-122"/>
                  <a:ea typeface="微软雅黑" panose="020B0503020204020204" pitchFamily="34" charset="-122"/>
                  <a:cs typeface="+mn-ea"/>
                  <a:sym typeface="+mn-lt"/>
                </a:rPr>
                <a:t>确立内在标准</a:t>
              </a:r>
              <a:endParaRPr lang="zh-CN" altLang="en-US" sz="54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1" name="TextBox 65"/>
            <p:cNvSpPr txBox="1"/>
            <p:nvPr/>
          </p:nvSpPr>
          <p:spPr>
            <a:xfrm>
              <a:off x="4624493" y="3495834"/>
              <a:ext cx="2313940" cy="4292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确立求职内在标准</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2" name="TextBox 66"/>
            <p:cNvSpPr txBox="1"/>
            <p:nvPr/>
          </p:nvSpPr>
          <p:spPr>
            <a:xfrm>
              <a:off x="7790173" y="3495834"/>
              <a:ext cx="2337646" cy="4292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掌握自评自鉴工具</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3" name="Freeform 21"/>
            <p:cNvSpPr>
              <a:spLocks noEditPoints="1"/>
            </p:cNvSpPr>
            <p:nvPr/>
          </p:nvSpPr>
          <p:spPr>
            <a:xfrm>
              <a:off x="4343400" y="3562350"/>
              <a:ext cx="266700" cy="268288"/>
            </a:xfrm>
            <a:custGeom>
              <a:avLst/>
              <a:gdLst/>
              <a:ahLst/>
              <a:cxnLst>
                <a:cxn ang="0">
                  <a:pos x="151984808" y="0"/>
                </a:cxn>
                <a:cxn ang="0">
                  <a:pos x="303969615" y="153800109"/>
                </a:cxn>
                <a:cxn ang="0">
                  <a:pos x="151984808" y="307600218"/>
                </a:cxn>
                <a:cxn ang="0">
                  <a:pos x="0" y="153800109"/>
                </a:cxn>
                <a:cxn ang="0">
                  <a:pos x="151984808" y="0"/>
                </a:cxn>
                <a:cxn ang="0">
                  <a:pos x="128602968" y="261591119"/>
                </a:cxn>
                <a:cxn ang="0">
                  <a:pos x="175366647" y="261591119"/>
                </a:cxn>
                <a:cxn ang="0">
                  <a:pos x="175366647" y="178776117"/>
                </a:cxn>
                <a:cxn ang="0">
                  <a:pos x="258504104" y="178776117"/>
                </a:cxn>
                <a:cxn ang="0">
                  <a:pos x="258504104" y="130138024"/>
                </a:cxn>
                <a:cxn ang="0">
                  <a:pos x="175366647" y="130138024"/>
                </a:cxn>
                <a:cxn ang="0">
                  <a:pos x="175366647" y="46009099"/>
                </a:cxn>
                <a:cxn ang="0">
                  <a:pos x="128602968" y="46009099"/>
                </a:cxn>
                <a:cxn ang="0">
                  <a:pos x="128602968" y="130138024"/>
                </a:cxn>
                <a:cxn ang="0">
                  <a:pos x="45465512" y="130138024"/>
                </a:cxn>
                <a:cxn ang="0">
                  <a:pos x="45465512" y="178776117"/>
                </a:cxn>
                <a:cxn ang="0">
                  <a:pos x="128602968" y="178776117"/>
                </a:cxn>
                <a:cxn ang="0">
                  <a:pos x="128602968" y="26159111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w="9525">
              <a:noFill/>
            </a:ln>
          </p:spPr>
          <p:txBody>
            <a:bodyPr/>
            <a:lstStyle/>
            <a:p>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4" name="Freeform 22"/>
            <p:cNvSpPr>
              <a:spLocks noEditPoints="1"/>
            </p:cNvSpPr>
            <p:nvPr/>
          </p:nvSpPr>
          <p:spPr>
            <a:xfrm>
              <a:off x="7520635" y="3562350"/>
              <a:ext cx="266700" cy="268288"/>
            </a:xfrm>
            <a:custGeom>
              <a:avLst/>
              <a:gdLst/>
              <a:ahLst/>
              <a:cxnLst>
                <a:cxn ang="0">
                  <a:pos x="151984808" y="0"/>
                </a:cxn>
                <a:cxn ang="0">
                  <a:pos x="303969615" y="153800109"/>
                </a:cxn>
                <a:cxn ang="0">
                  <a:pos x="151984808" y="307600218"/>
                </a:cxn>
                <a:cxn ang="0">
                  <a:pos x="0" y="153800109"/>
                </a:cxn>
                <a:cxn ang="0">
                  <a:pos x="151984808" y="0"/>
                </a:cxn>
                <a:cxn ang="0">
                  <a:pos x="128602968" y="261591119"/>
                </a:cxn>
                <a:cxn ang="0">
                  <a:pos x="175366647" y="261591119"/>
                </a:cxn>
                <a:cxn ang="0">
                  <a:pos x="175366647" y="178776117"/>
                </a:cxn>
                <a:cxn ang="0">
                  <a:pos x="258504104" y="178776117"/>
                </a:cxn>
                <a:cxn ang="0">
                  <a:pos x="258504104" y="128824101"/>
                </a:cxn>
                <a:cxn ang="0">
                  <a:pos x="175366647" y="128824101"/>
                </a:cxn>
                <a:cxn ang="0">
                  <a:pos x="175366647" y="46009099"/>
                </a:cxn>
                <a:cxn ang="0">
                  <a:pos x="128602968" y="46009099"/>
                </a:cxn>
                <a:cxn ang="0">
                  <a:pos x="128602968" y="128824101"/>
                </a:cxn>
                <a:cxn ang="0">
                  <a:pos x="45465512" y="128824101"/>
                </a:cxn>
                <a:cxn ang="0">
                  <a:pos x="45465512" y="178776117"/>
                </a:cxn>
                <a:cxn ang="0">
                  <a:pos x="128602968" y="178776117"/>
                </a:cxn>
                <a:cxn ang="0">
                  <a:pos x="128602968" y="26159111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2"/>
            </a:solidFill>
            <a:ln w="9525">
              <a:noFill/>
            </a:ln>
          </p:spPr>
          <p:txBody>
            <a:bodyPr/>
            <a:lstStyle/>
            <a:p>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grpSp>
      <p:sp>
        <p:nvSpPr>
          <p:cNvPr id="27" name="文本框 26"/>
          <p:cNvSpPr txBox="1"/>
          <p:nvPr/>
        </p:nvSpPr>
        <p:spPr>
          <a:xfrm>
            <a:off x="3815715" y="1078232"/>
            <a:ext cx="1531620" cy="1014730"/>
          </a:xfrm>
          <a:prstGeom prst="rect">
            <a:avLst/>
          </a:prstGeom>
          <a:noFill/>
        </p:spPr>
        <p:txBody>
          <a:bodyPr wrap="square" rtlCol="0">
            <a:spAutoFit/>
          </a:bodyPr>
          <a:lstStyle/>
          <a:p>
            <a:pPr algn="ctr"/>
            <a:r>
              <a:rPr lang="en-US" altLang="zh-CN" sz="6000" b="1" dirty="0">
                <a:solidFill>
                  <a:schemeClr val="tx1">
                    <a:lumMod val="75000"/>
                    <a:lumOff val="25000"/>
                  </a:schemeClr>
                </a:solidFill>
                <a:cs typeface="+mn-ea"/>
                <a:sym typeface="+mn-lt"/>
              </a:rPr>
              <a:t>04</a:t>
            </a:r>
            <a:endParaRPr lang="zh-CN" altLang="en-US" sz="6000" b="1" dirty="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lstStyle/>
          <a:p>
            <a:pPr defTabSz="685800"/>
            <a:r>
              <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rPr>
              <a:t>确立内在标准</a:t>
            </a:r>
            <a:endPar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415834" y="1033514"/>
            <a:ext cx="1633220" cy="414655"/>
          </a:xfrm>
          <a:prstGeom prst="rect">
            <a:avLst/>
          </a:prstGeom>
          <a:solidFill>
            <a:srgbClr val="32B6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algn="ctr" defTabSz="914400" rtl="0" eaLnBrk="1" latinLnBrk="0" hangingPunct="1">
              <a:lnSpc>
                <a:spcPct val="100000"/>
              </a:lnSpc>
              <a:spcBef>
                <a:spcPts val="0"/>
              </a:spcBef>
              <a:buNone/>
            </a:pPr>
            <a:r>
              <a:rPr kumimoji="0" lang="zh-CN" altLang="en-US" sz="2000" b="1" i="0" u="none" strike="noStrike" kern="1200" cap="none" spc="0" normalizeH="0" baseline="0" dirty="0">
                <a:solidFill>
                  <a:srgbClr val="FFFFFF"/>
                </a:solidFill>
                <a:latin typeface="微软雅黑" panose="020B0503020204020204" pitchFamily="34" charset="-122"/>
                <a:ea typeface="微软雅黑" panose="020B0503020204020204" pitchFamily="34" charset="-122"/>
                <a:cs typeface="+mn-ea"/>
                <a:sym typeface="+mn-ea"/>
              </a:rPr>
              <a:t>导入活动</a:t>
            </a:r>
            <a:endParaRPr kumimoji="0" lang="zh-CN" altLang="en-US" sz="2000" b="1" i="0" u="none" strike="noStrike" kern="1200" cap="none" spc="0" normalizeH="0" baseline="0" dirty="0">
              <a:solidFill>
                <a:srgbClr val="FFFFFF"/>
              </a:solidFill>
              <a:latin typeface="微软雅黑" panose="020B0503020204020204" pitchFamily="34" charset="-122"/>
              <a:ea typeface="微软雅黑" panose="020B0503020204020204" pitchFamily="34" charset="-122"/>
              <a:cs typeface="+mn-ea"/>
              <a:sym typeface="+mn-ea"/>
            </a:endParaRPr>
          </a:p>
        </p:txBody>
      </p:sp>
      <p:sp>
        <p:nvSpPr>
          <p:cNvPr id="22" name="文本框 21"/>
          <p:cNvSpPr txBox="1"/>
          <p:nvPr/>
        </p:nvSpPr>
        <p:spPr>
          <a:xfrm>
            <a:off x="2464435" y="941705"/>
            <a:ext cx="6080125" cy="3461385"/>
          </a:xfrm>
          <a:prstGeom prst="rect">
            <a:avLst/>
          </a:prstGeom>
          <a:noFill/>
        </p:spPr>
        <p:txBody>
          <a:bodyPr wrap="square" rtlCol="0">
            <a:spAutoFit/>
          </a:bodyPr>
          <a:p>
            <a:pPr indent="0">
              <a:lnSpc>
                <a:spcPct val="150000"/>
              </a:lnSpc>
              <a:buFont typeface="Wingdings" panose="05000000000000000000" charset="0"/>
              <a:buNone/>
            </a:pPr>
            <a:r>
              <a:rPr lang="zh-CN" altLang="en-US" b="1" dirty="0">
                <a:latin typeface="微软雅黑" panose="020B0503020204020204" pitchFamily="34" charset="-122"/>
                <a:ea typeface="微软雅黑" panose="020B0503020204020204" pitchFamily="34" charset="-122"/>
              </a:rPr>
              <a:t>闪光时刻</a:t>
            </a:r>
            <a:endParaRPr lang="zh-CN" altLang="en-US" b="1"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r>
              <a:rPr lang="zh-CN" altLang="en-US" sz="1600" dirty="0">
                <a:latin typeface="微软雅黑" panose="020B0503020204020204" pitchFamily="34" charset="-122"/>
                <a:ea typeface="微软雅黑" panose="020B0503020204020204" pitchFamily="34" charset="-122"/>
              </a:rPr>
              <a:t>当需要自我激励时，我们可以这样自我对话：</a:t>
            </a:r>
            <a:endParaRPr lang="zh-CN" altLang="en-US" sz="1600"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描述你过去感觉到的最成功的时候。</a:t>
            </a:r>
            <a:endParaRPr lang="zh-CN" altLang="en-US" sz="1600"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那时候的你是什么角色？</a:t>
            </a:r>
            <a:endParaRPr lang="zh-CN" altLang="en-US" sz="1600"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是什么样的品质成就了你？</a:t>
            </a:r>
            <a:endParaRPr lang="zh-CN" altLang="en-US" sz="1600"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接下来，你准备将这些特质带到现在生活中的哪个领域？</a:t>
            </a:r>
            <a:endParaRPr lang="zh-CN" altLang="en-US" sz="1600"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为了达成这样的目标，你可以做些什么？</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lstStyle/>
          <a:p>
            <a:pPr defTabSz="685800"/>
            <a:r>
              <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rPr>
              <a:t>确立内在标准</a:t>
            </a:r>
            <a:endPar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22" name="文本框 21"/>
          <p:cNvSpPr txBox="1"/>
          <p:nvPr/>
        </p:nvSpPr>
        <p:spPr>
          <a:xfrm>
            <a:off x="828040" y="1049655"/>
            <a:ext cx="4095115" cy="3046095"/>
          </a:xfrm>
          <a:prstGeom prst="rect">
            <a:avLst/>
          </a:prstGeom>
          <a:noFill/>
        </p:spPr>
        <p:txBody>
          <a:bodyPr wrap="square" rtlCol="0">
            <a:spAutoFit/>
          </a:bodyPr>
          <a:p>
            <a:pPr indent="0" fontAlgn="auto">
              <a:lnSpc>
                <a:spcPct val="200000"/>
              </a:lnSpc>
              <a:buFont typeface="Wingdings" panose="05000000000000000000" charset="0"/>
              <a:buNone/>
            </a:pPr>
            <a:r>
              <a:rPr lang="zh-CN" altLang="en-US" sz="1600" b="1" dirty="0">
                <a:latin typeface="微软雅黑" panose="020B0503020204020204" pitchFamily="34" charset="-122"/>
                <a:ea typeface="微软雅黑" panose="020B0503020204020204" pitchFamily="34" charset="-122"/>
              </a:rPr>
              <a:t>关于幸福感的研究</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幸福感的三层次</a:t>
            </a:r>
            <a:endParaRPr lang="zh-CN" altLang="en-US" sz="1600"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快乐 </a:t>
            </a:r>
            <a:r>
              <a:rPr lang="en-US" altLang="zh-CN" sz="1600" dirty="0">
                <a:latin typeface="微软雅黑" panose="020B0503020204020204" pitchFamily="34" charset="-122"/>
                <a:ea typeface="微软雅黑" panose="020B0503020204020204" pitchFamily="34" charset="-122"/>
              </a:rPr>
              <a:t>Pleasure</a:t>
            </a:r>
            <a:endParaRPr lang="zh-CN" altLang="en-US" sz="1600"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投入 </a:t>
            </a:r>
            <a:r>
              <a:rPr lang="en-US" altLang="zh-CN" sz="1600" dirty="0">
                <a:latin typeface="微软雅黑" panose="020B0503020204020204" pitchFamily="34" charset="-122"/>
                <a:ea typeface="微软雅黑" panose="020B0503020204020204" pitchFamily="34" charset="-122"/>
              </a:rPr>
              <a:t>Engagement</a:t>
            </a:r>
            <a:endParaRPr lang="zh-CN" altLang="en-US" sz="1600"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意义 </a:t>
            </a:r>
            <a:r>
              <a:rPr lang="en-US" altLang="zh-CN" sz="1600" dirty="0">
                <a:latin typeface="微软雅黑" panose="020B0503020204020204" pitchFamily="34" charset="-122"/>
                <a:ea typeface="微软雅黑" panose="020B0503020204020204" pitchFamily="34" charset="-122"/>
              </a:rPr>
              <a:t>Meaningful</a:t>
            </a:r>
            <a:endParaRPr lang="zh-CN" altLang="en-US" sz="1600"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endParaRPr lang="zh-CN" altLang="en-US" sz="1600"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r>
              <a:rPr lang="zh-CN" altLang="en-US" sz="1600" dirty="0">
                <a:latin typeface="微软雅黑" panose="020B0503020204020204" pitchFamily="34" charset="-122"/>
                <a:ea typeface="微软雅黑" panose="020B0503020204020204" pitchFamily="34" charset="-122"/>
              </a:rPr>
              <a:t>回顾过往的人生，你觉得是否幸福？</a:t>
            </a:r>
            <a:endParaRPr lang="zh-CN" altLang="en-US" sz="1600" dirty="0">
              <a:latin typeface="微软雅黑" panose="020B0503020204020204" pitchFamily="34" charset="-122"/>
              <a:ea typeface="微软雅黑" panose="020B0503020204020204" pitchFamily="34" charset="-122"/>
            </a:endParaRPr>
          </a:p>
        </p:txBody>
      </p:sp>
      <p:pic>
        <p:nvPicPr>
          <p:cNvPr id="3" name="图片 2" descr="t01a1857a9e4aa78728"/>
          <p:cNvPicPr>
            <a:picLocks noChangeAspect="1"/>
          </p:cNvPicPr>
          <p:nvPr>
            <p:custDataLst>
              <p:tags r:id="rId1"/>
            </p:custDataLst>
          </p:nvPr>
        </p:nvPicPr>
        <p:blipFill>
          <a:blip r:embed="rId2"/>
          <a:stretch>
            <a:fillRect/>
          </a:stretch>
        </p:blipFill>
        <p:spPr>
          <a:xfrm>
            <a:off x="5502275" y="861060"/>
            <a:ext cx="2454910" cy="3157855"/>
          </a:xfrm>
          <a:prstGeom prst="rect">
            <a:avLst/>
          </a:prstGeom>
        </p:spPr>
      </p:pic>
      <p:sp>
        <p:nvSpPr>
          <p:cNvPr id="4" name="文本框 3"/>
          <p:cNvSpPr txBox="1"/>
          <p:nvPr/>
        </p:nvSpPr>
        <p:spPr>
          <a:xfrm>
            <a:off x="5421630" y="3971925"/>
            <a:ext cx="2608580" cy="783590"/>
          </a:xfrm>
          <a:prstGeom prst="rect">
            <a:avLst/>
          </a:prstGeom>
          <a:noFill/>
        </p:spPr>
        <p:txBody>
          <a:bodyPr wrap="square" rtlCol="0">
            <a:spAutoFit/>
          </a:bodyPr>
          <a:p>
            <a:pPr fontAlgn="auto">
              <a:lnSpc>
                <a:spcPts val="1800"/>
              </a:lnSpc>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马丁</a:t>
            </a:r>
            <a:r>
              <a:rPr lang="en-US" altLang="zh-CN" sz="9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a:latin typeface="微软雅黑" panose="020B0503020204020204" pitchFamily="34" charset="-122"/>
                <a:ea typeface="微软雅黑" panose="020B0503020204020204" pitchFamily="34" charset="-122"/>
                <a:cs typeface="微软雅黑" panose="020B0503020204020204" pitchFamily="34" charset="-122"/>
              </a:rPr>
              <a:t>塞利格曼(Martin E.P. Seligman 1942-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ts val="1800"/>
              </a:lnSpc>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美国心理学家，曾获美国应用与预防心理学会的荣誉奖章，终身成就奖</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lstStyle/>
          <a:p>
            <a:pPr defTabSz="685800"/>
            <a:r>
              <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rPr>
              <a:t>确立内在标准</a:t>
            </a:r>
            <a:endPar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22" name="文本框 21"/>
          <p:cNvSpPr txBox="1"/>
          <p:nvPr/>
        </p:nvSpPr>
        <p:spPr>
          <a:xfrm>
            <a:off x="828040" y="772795"/>
            <a:ext cx="7347585" cy="4615815"/>
          </a:xfrm>
          <a:prstGeom prst="rect">
            <a:avLst/>
          </a:prstGeom>
          <a:noFill/>
        </p:spPr>
        <p:txBody>
          <a:bodyPr wrap="square" rtlCol="0">
            <a:spAutoFit/>
          </a:bodyPr>
          <a:p>
            <a:pPr indent="0" fontAlgn="auto">
              <a:lnSpc>
                <a:spcPct val="200000"/>
              </a:lnSpc>
              <a:spcAft>
                <a:spcPts val="1200"/>
              </a:spcAft>
              <a:buFont typeface="Wingdings" panose="05000000000000000000" charset="0"/>
              <a:buNone/>
            </a:pPr>
            <a:r>
              <a:rPr lang="zh-CN" altLang="en-US" sz="1600" b="1" dirty="0">
                <a:latin typeface="微软雅黑" panose="020B0503020204020204" pitchFamily="34" charset="-122"/>
                <a:ea typeface="微软雅黑" panose="020B0503020204020204" pitchFamily="34" charset="-122"/>
              </a:rPr>
              <a:t>多元的价值选择</a:t>
            </a:r>
            <a:endParaRPr lang="zh-CN" altLang="en-US" sz="1600" b="1" dirty="0">
              <a:latin typeface="微软雅黑" panose="020B0503020204020204" pitchFamily="34" charset="-122"/>
              <a:ea typeface="微软雅黑" panose="020B0503020204020204" pitchFamily="34" charset="-122"/>
            </a:endParaRPr>
          </a:p>
          <a:p>
            <a:pPr indent="355600" fontAlgn="auto">
              <a:lnSpc>
                <a:spcPct val="200000"/>
              </a:lnSpc>
              <a:buFont typeface="Wingdings" panose="05000000000000000000" charset="0"/>
              <a:buNone/>
              <a:extLst>
                <a:ext uri="{35155182-B16C-46BC-9424-99874614C6A1}">
                  <wpsdc:indentchars xmlns:wpsdc="http://www.wps.cn/officeDocument/2017/drawingmlCustomData" val="200" checksum="3837665281"/>
                </a:ext>
              </a:extLst>
            </a:pPr>
            <a:r>
              <a:rPr lang="zh-CN" altLang="en-US" sz="1400" dirty="0">
                <a:latin typeface="微软雅黑" panose="020B0503020204020204" pitchFamily="34" charset="-122"/>
                <a:ea typeface="微软雅黑" panose="020B0503020204020204" pitchFamily="34" charset="-122"/>
              </a:rPr>
              <a:t>如果我们选择了最能为人类而工作的职业，那么，重担就不能把我们压倒，因为这是为大家作出的牺牲；那是我们得到的将不是可怜的、有限的和自私自利的欢乐。</a:t>
            </a:r>
            <a:endParaRPr lang="zh-CN" altLang="en-US" sz="1400" dirty="0">
              <a:latin typeface="微软雅黑" panose="020B0503020204020204" pitchFamily="34" charset="-122"/>
              <a:ea typeface="微软雅黑" panose="020B0503020204020204" pitchFamily="34" charset="-122"/>
            </a:endParaRPr>
          </a:p>
          <a:p>
            <a:pPr indent="0" algn="r" fontAlgn="auto">
              <a:lnSpc>
                <a:spcPct val="200000"/>
              </a:lnSpc>
              <a:buFont typeface="Wingdings" panose="05000000000000000000" charset="0"/>
              <a:buNone/>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马克思</a:t>
            </a:r>
            <a:endParaRPr lang="zh-CN" altLang="en-US" sz="1400" dirty="0">
              <a:latin typeface="微软雅黑" panose="020B0503020204020204" pitchFamily="34" charset="-122"/>
              <a:ea typeface="微软雅黑" panose="020B0503020204020204" pitchFamily="34" charset="-122"/>
            </a:endParaRPr>
          </a:p>
          <a:p>
            <a:pPr indent="355600" algn="l" fontAlgn="auto">
              <a:lnSpc>
                <a:spcPct val="200000"/>
              </a:lnSpc>
              <a:buFont typeface="Wingdings" panose="05000000000000000000" charset="0"/>
              <a:buNone/>
              <a:extLst>
                <a:ext uri="{35155182-B16C-46BC-9424-99874614C6A1}">
                  <wpsdc:indentchars xmlns:wpsdc="http://www.wps.cn/officeDocument/2017/drawingmlCustomData" val="200" checksum="3837665281"/>
                </a:ext>
              </a:extLst>
            </a:pPr>
            <a:r>
              <a:rPr lang="zh-CN" altLang="en-US" sz="1400" dirty="0">
                <a:latin typeface="微软雅黑" panose="020B0503020204020204" pitchFamily="34" charset="-122"/>
                <a:ea typeface="微软雅黑" panose="020B0503020204020204" pitchFamily="34" charset="-122"/>
              </a:rPr>
              <a:t>人生最终的价值在于觉醒和思考的能力，而不只在于生存。</a:t>
            </a:r>
            <a:endParaRPr lang="zh-CN" altLang="en-US" sz="1400" dirty="0">
              <a:latin typeface="微软雅黑" panose="020B0503020204020204" pitchFamily="34" charset="-122"/>
              <a:ea typeface="微软雅黑" panose="020B0503020204020204" pitchFamily="34" charset="-122"/>
            </a:endParaRPr>
          </a:p>
          <a:p>
            <a:pPr indent="0" algn="r" fontAlgn="auto">
              <a:lnSpc>
                <a:spcPct val="200000"/>
              </a:lnSpc>
              <a:buFont typeface="Wingdings" panose="05000000000000000000" charset="0"/>
              <a:buNone/>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亚里士多德</a:t>
            </a:r>
            <a:endParaRPr lang="zh-CN" altLang="en-US" sz="1400" dirty="0">
              <a:latin typeface="微软雅黑" panose="020B0503020204020204" pitchFamily="34" charset="-122"/>
              <a:ea typeface="微软雅黑" panose="020B0503020204020204" pitchFamily="34" charset="-122"/>
            </a:endParaRPr>
          </a:p>
          <a:p>
            <a:pPr indent="355600" fontAlgn="auto">
              <a:lnSpc>
                <a:spcPct val="200000"/>
              </a:lnSpc>
              <a:buFont typeface="Wingdings" panose="05000000000000000000" charset="0"/>
              <a:buNone/>
              <a:extLst>
                <a:ext uri="{35155182-B16C-46BC-9424-99874614C6A1}">
                  <wpsdc:indentchars xmlns:wpsdc="http://www.wps.cn/officeDocument/2017/drawingmlCustomData" val="200" checksum="3837665281"/>
                </a:ext>
              </a:extLst>
            </a:pPr>
            <a:r>
              <a:rPr lang="zh-CN" altLang="en-US" sz="1400" dirty="0">
                <a:latin typeface="微软雅黑" panose="020B0503020204020204" pitchFamily="34" charset="-122"/>
                <a:ea typeface="微软雅黑" panose="020B0503020204020204" pitchFamily="34" charset="-122"/>
              </a:rPr>
              <a:t>一个人生命中能达到最了不起的成就，无非就是发现自己，并且勇敢地成为自己。</a:t>
            </a:r>
            <a:endParaRPr lang="zh-CN" altLang="en-US" sz="1400" dirty="0">
              <a:latin typeface="微软雅黑" panose="020B0503020204020204" pitchFamily="34" charset="-122"/>
              <a:ea typeface="微软雅黑" panose="020B0503020204020204" pitchFamily="34" charset="-122"/>
            </a:endParaRPr>
          </a:p>
          <a:p>
            <a:pPr indent="0" algn="r" fontAlgn="auto">
              <a:lnSpc>
                <a:spcPct val="200000"/>
              </a:lnSpc>
              <a:buFont typeface="Wingdings" panose="05000000000000000000" charset="0"/>
              <a:buNone/>
            </a:pP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侯文咏《我的天才梦》</a:t>
            </a:r>
            <a:endParaRPr lang="zh-CN" altLang="en-US" sz="1400" dirty="0">
              <a:latin typeface="微软雅黑" panose="020B0503020204020204" pitchFamily="34" charset="-122"/>
              <a:ea typeface="微软雅黑" panose="020B0503020204020204" pitchFamily="34" charset="-122"/>
            </a:endParaRPr>
          </a:p>
          <a:p>
            <a:pPr indent="0" algn="l" fontAlgn="auto">
              <a:lnSpc>
                <a:spcPct val="200000"/>
              </a:lnSpc>
              <a:buFont typeface="Wingdings" panose="05000000000000000000" charset="0"/>
              <a:buNone/>
            </a:pPr>
            <a:endParaRPr lang="zh-CN" altLang="en-US" sz="1400"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endParaRPr lang="zh-CN" altLang="en-US" sz="1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lstStyle/>
          <a:p>
            <a:pPr defTabSz="685800"/>
            <a:r>
              <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rPr>
              <a:t>确立内在标准</a:t>
            </a:r>
            <a:endPar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415925" y="931545"/>
            <a:ext cx="1998345" cy="664845"/>
          </a:xfrm>
          <a:prstGeom prst="rect">
            <a:avLst/>
          </a:prstGeom>
          <a:solidFill>
            <a:srgbClr val="32B6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algn="ctr" defTabSz="914400" rtl="0" eaLnBrk="1" latinLnBrk="0" hangingPunct="1">
              <a:lnSpc>
                <a:spcPct val="100000"/>
              </a:lnSpc>
              <a:spcBef>
                <a:spcPts val="0"/>
              </a:spcBef>
              <a:buNone/>
            </a:pPr>
            <a:r>
              <a:rPr kumimoji="0" lang="zh-CN" altLang="en-US" sz="1400" b="1" i="0" u="none" strike="noStrike" kern="1200" cap="none" spc="0" normalizeH="0" baseline="0" dirty="0">
                <a:solidFill>
                  <a:srgbClr val="FFFFFF"/>
                </a:solidFill>
                <a:latin typeface="微软雅黑" panose="020B0503020204020204" pitchFamily="34" charset="-122"/>
                <a:ea typeface="微软雅黑" panose="020B0503020204020204" pitchFamily="34" charset="-122"/>
                <a:cs typeface="+mn-ea"/>
                <a:sym typeface="+mn-ea"/>
              </a:rPr>
              <a:t>基于价值观（内在标准）的选择工具</a:t>
            </a:r>
            <a:r>
              <a:rPr kumimoji="0" lang="zh-CN" altLang="en-US" sz="1400" b="1" i="0" u="none" strike="noStrike" kern="1200" cap="none" spc="0" normalizeH="0" baseline="0" dirty="0">
                <a:solidFill>
                  <a:srgbClr val="FFFFFF"/>
                </a:solidFill>
                <a:latin typeface="Calibri" panose="020F0502020204030204" charset="0"/>
                <a:ea typeface="微软雅黑" panose="020B0503020204020204" pitchFamily="34" charset="-122"/>
                <a:cs typeface="+mn-ea"/>
                <a:sym typeface="+mn-ea"/>
              </a:rPr>
              <a:t>①</a:t>
            </a:r>
            <a:endParaRPr kumimoji="0" lang="zh-CN" altLang="en-US" sz="1400" b="1" i="0" u="none" strike="noStrike" kern="1200" cap="none" spc="0" normalizeH="0" baseline="0" dirty="0">
              <a:solidFill>
                <a:srgbClr val="FFFFFF"/>
              </a:solidFill>
              <a:latin typeface="Calibri" panose="020F0502020204030204" charset="0"/>
              <a:ea typeface="微软雅黑" panose="020B0503020204020204" pitchFamily="34" charset="-122"/>
              <a:cs typeface="+mn-ea"/>
              <a:sym typeface="+mn-ea"/>
            </a:endParaRPr>
          </a:p>
        </p:txBody>
      </p:sp>
      <p:sp>
        <p:nvSpPr>
          <p:cNvPr id="22" name="文本框 21"/>
          <p:cNvSpPr txBox="1"/>
          <p:nvPr/>
        </p:nvSpPr>
        <p:spPr>
          <a:xfrm>
            <a:off x="2639695" y="700405"/>
            <a:ext cx="6080125" cy="1076325"/>
          </a:xfrm>
          <a:prstGeom prst="rect">
            <a:avLst/>
          </a:prstGeom>
          <a:noFill/>
        </p:spPr>
        <p:txBody>
          <a:bodyPr wrap="square" rtlCol="0">
            <a:spAutoFit/>
          </a:bodyPr>
          <a:p>
            <a:pPr indent="0" fontAlgn="auto">
              <a:lnSpc>
                <a:spcPct val="200000"/>
              </a:lnSpc>
              <a:buFont typeface="Wingdings" panose="05000000000000000000" charset="0"/>
              <a:buNone/>
            </a:pPr>
            <a:r>
              <a:rPr lang="en-US" altLang="zh-CN" sz="1200" b="1" dirty="0">
                <a:latin typeface="微软雅黑" panose="020B0503020204020204" pitchFamily="34" charset="-122"/>
                <a:ea typeface="微软雅黑" panose="020B0503020204020204" pitchFamily="34" charset="-122"/>
              </a:rPr>
              <a:t>WVI</a:t>
            </a:r>
            <a:r>
              <a:rPr lang="zh-CN" altLang="en-US" sz="1200" b="1" dirty="0">
                <a:latin typeface="微软雅黑" panose="020B0503020204020204" pitchFamily="34" charset="-122"/>
                <a:ea typeface="微软雅黑" panose="020B0503020204020204" pitchFamily="34" charset="-122"/>
              </a:rPr>
              <a:t>（Work Value Inventory）职业价值观测试</a:t>
            </a:r>
            <a:endParaRPr lang="zh-CN" altLang="en-US" sz="1200" b="1"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r>
              <a:rPr lang="zh-CN" altLang="en-US" sz="1000" dirty="0">
                <a:latin typeface="微软雅黑" panose="020B0503020204020204" pitchFamily="34" charset="-122"/>
                <a:ea typeface="微软雅黑" panose="020B0503020204020204" pitchFamily="34" charset="-122"/>
              </a:rPr>
              <a:t>舒伯WVI职业价值观测试是美国心理学家舒伯于1970年编制的，用来衡量工作中和工作以外的激励人们工作的价值观。量表将职业价值分为三个维度</a:t>
            </a:r>
            <a:r>
              <a:rPr lang="en-US" altLang="zh-CN" sz="1000" dirty="0">
                <a:latin typeface="微软雅黑" panose="020B0503020204020204" pitchFamily="34" charset="-122"/>
                <a:ea typeface="微软雅黑" panose="020B0503020204020204" pitchFamily="34" charset="-122"/>
              </a:rPr>
              <a:t>15</a:t>
            </a:r>
            <a:r>
              <a:rPr lang="zh-CN" altLang="en-US" sz="1000" dirty="0">
                <a:latin typeface="微软雅黑" panose="020B0503020204020204" pitchFamily="34" charset="-122"/>
                <a:ea typeface="微软雅黑" panose="020B0503020204020204" pitchFamily="34" charset="-122"/>
              </a:rPr>
              <a:t>个因素。</a:t>
            </a:r>
            <a:endParaRPr lang="zh-CN" altLang="en-US" sz="1000" dirty="0">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1"/>
            </p:custDataLst>
          </p:nvPr>
        </p:nvGraphicFramePr>
        <p:xfrm>
          <a:off x="2741930" y="1811020"/>
          <a:ext cx="5886450" cy="2753360"/>
        </p:xfrm>
        <a:graphic>
          <a:graphicData uri="http://schemas.openxmlformats.org/drawingml/2006/table">
            <a:tbl>
              <a:tblPr firstRow="1" bandRow="1">
                <a:tableStyleId>{5C22544A-7EE6-4342-B048-85BDC9FD1C3A}</a:tableStyleId>
              </a:tblPr>
              <a:tblGrid>
                <a:gridCol w="1962150"/>
                <a:gridCol w="1962150"/>
                <a:gridCol w="1962150"/>
              </a:tblGrid>
              <a:tr h="344170">
                <a:tc>
                  <a:txBody>
                    <a:bodyPr/>
                    <a:p>
                      <a:pPr algn="ctr">
                        <a:buNone/>
                      </a:pPr>
                      <a:r>
                        <a:rPr lang="zh-CN" altLang="en-US" sz="1200">
                          <a:latin typeface="微软雅黑" panose="020B0503020204020204" pitchFamily="34" charset="-122"/>
                          <a:ea typeface="微软雅黑" panose="020B0503020204020204" pitchFamily="34" charset="-122"/>
                        </a:rPr>
                        <a:t>内在价值维度</a:t>
                      </a: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200">
                          <a:latin typeface="微软雅黑" panose="020B0503020204020204" pitchFamily="34" charset="-122"/>
                          <a:ea typeface="微软雅黑" panose="020B0503020204020204" pitchFamily="34" charset="-122"/>
                        </a:rPr>
                        <a:t>外在价值维度</a:t>
                      </a: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200">
                          <a:latin typeface="微软雅黑" panose="020B0503020204020204" pitchFamily="34" charset="-122"/>
                          <a:ea typeface="微软雅黑" panose="020B0503020204020204" pitchFamily="34" charset="-122"/>
                        </a:rPr>
                        <a:t>外在报酬维度</a:t>
                      </a:r>
                      <a:endParaRPr lang="zh-CN" altLang="en-US" sz="1200">
                        <a:latin typeface="微软雅黑" panose="020B0503020204020204" pitchFamily="34" charset="-122"/>
                        <a:ea typeface="微软雅黑" panose="020B0503020204020204" pitchFamily="34" charset="-122"/>
                      </a:endParaRPr>
                    </a:p>
                  </a:txBody>
                  <a:tcPr anchor="ctr" anchorCtr="0"/>
                </a:tc>
              </a:tr>
              <a:tr h="344170">
                <a:tc>
                  <a:txBody>
                    <a:bodyPr/>
                    <a:p>
                      <a:pPr algn="ctr">
                        <a:buNone/>
                      </a:pPr>
                      <a:r>
                        <a:rPr lang="zh-CN" altLang="en-US" sz="1200">
                          <a:latin typeface="微软雅黑" panose="020B0503020204020204" pitchFamily="34" charset="-122"/>
                          <a:ea typeface="微软雅黑" panose="020B0503020204020204" pitchFamily="34" charset="-122"/>
                        </a:rPr>
                        <a:t>智力激发</a:t>
                      </a: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200">
                          <a:latin typeface="微软雅黑" panose="020B0503020204020204" pitchFamily="34" charset="-122"/>
                          <a:ea typeface="微软雅黑" panose="020B0503020204020204" pitchFamily="34" charset="-122"/>
                        </a:rPr>
                        <a:t>工作环境</a:t>
                      </a: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200">
                          <a:latin typeface="微软雅黑" panose="020B0503020204020204" pitchFamily="34" charset="-122"/>
                          <a:ea typeface="微软雅黑" panose="020B0503020204020204" pitchFamily="34" charset="-122"/>
                        </a:rPr>
                        <a:t>声望地位</a:t>
                      </a:r>
                      <a:endParaRPr lang="zh-CN" altLang="en-US" sz="1200">
                        <a:latin typeface="微软雅黑" panose="020B0503020204020204" pitchFamily="34" charset="-122"/>
                        <a:ea typeface="微软雅黑" panose="020B0503020204020204" pitchFamily="34" charset="-122"/>
                      </a:endParaRPr>
                    </a:p>
                  </a:txBody>
                  <a:tcPr anchor="ctr" anchorCtr="0"/>
                </a:tc>
              </a:tr>
              <a:tr h="344170">
                <a:tc>
                  <a:txBody>
                    <a:bodyPr/>
                    <a:p>
                      <a:pPr algn="ctr">
                        <a:buNone/>
                      </a:pPr>
                      <a:r>
                        <a:rPr lang="zh-CN" altLang="en-US" sz="1200">
                          <a:latin typeface="微软雅黑" panose="020B0503020204020204" pitchFamily="34" charset="-122"/>
                          <a:ea typeface="微软雅黑" panose="020B0503020204020204" pitchFamily="34" charset="-122"/>
                        </a:rPr>
                        <a:t>利他主义</a:t>
                      </a: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200">
                          <a:latin typeface="微软雅黑" panose="020B0503020204020204" pitchFamily="34" charset="-122"/>
                          <a:ea typeface="微软雅黑" panose="020B0503020204020204" pitchFamily="34" charset="-122"/>
                        </a:rPr>
                        <a:t>同事关系</a:t>
                      </a: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200">
                          <a:latin typeface="微软雅黑" panose="020B0503020204020204" pitchFamily="34" charset="-122"/>
                          <a:ea typeface="微软雅黑" panose="020B0503020204020204" pitchFamily="34" charset="-122"/>
                        </a:rPr>
                        <a:t>安全稳定</a:t>
                      </a:r>
                      <a:endParaRPr lang="zh-CN" altLang="en-US" sz="1200">
                        <a:latin typeface="微软雅黑" panose="020B0503020204020204" pitchFamily="34" charset="-122"/>
                        <a:ea typeface="微软雅黑" panose="020B0503020204020204" pitchFamily="34" charset="-122"/>
                      </a:endParaRPr>
                    </a:p>
                  </a:txBody>
                  <a:tcPr anchor="ctr" anchorCtr="0"/>
                </a:tc>
              </a:tr>
              <a:tr h="344170">
                <a:tc>
                  <a:txBody>
                    <a:bodyPr/>
                    <a:p>
                      <a:pPr algn="ctr">
                        <a:buNone/>
                      </a:pPr>
                      <a:r>
                        <a:rPr lang="zh-CN" altLang="en-US" sz="1200">
                          <a:latin typeface="微软雅黑" panose="020B0503020204020204" pitchFamily="34" charset="-122"/>
                          <a:ea typeface="微软雅黑" panose="020B0503020204020204" pitchFamily="34" charset="-122"/>
                        </a:rPr>
                        <a:t>创造发明</a:t>
                      </a: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200">
                          <a:latin typeface="微软雅黑" panose="020B0503020204020204" pitchFamily="34" charset="-122"/>
                          <a:ea typeface="微软雅黑" panose="020B0503020204020204" pitchFamily="34" charset="-122"/>
                        </a:rPr>
                        <a:t>监督关系</a:t>
                      </a: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200">
                          <a:latin typeface="微软雅黑" panose="020B0503020204020204" pitchFamily="34" charset="-122"/>
                          <a:ea typeface="微软雅黑" panose="020B0503020204020204" pitchFamily="34" charset="-122"/>
                        </a:rPr>
                        <a:t>经济报酬</a:t>
                      </a:r>
                      <a:endParaRPr lang="zh-CN" altLang="en-US" sz="1200">
                        <a:latin typeface="微软雅黑" panose="020B0503020204020204" pitchFamily="34" charset="-122"/>
                        <a:ea typeface="微软雅黑" panose="020B0503020204020204" pitchFamily="34" charset="-122"/>
                      </a:endParaRPr>
                    </a:p>
                  </a:txBody>
                  <a:tcPr anchor="ctr" anchorCtr="0"/>
                </a:tc>
              </a:tr>
              <a:tr h="344170">
                <a:tc>
                  <a:txBody>
                    <a:bodyPr/>
                    <a:p>
                      <a:pPr algn="ctr">
                        <a:buNone/>
                      </a:pPr>
                      <a:r>
                        <a:rPr lang="zh-CN" altLang="en-US" sz="1200">
                          <a:latin typeface="微软雅黑" panose="020B0503020204020204" pitchFamily="34" charset="-122"/>
                          <a:ea typeface="微软雅黑" panose="020B0503020204020204" pitchFamily="34" charset="-122"/>
                        </a:rPr>
                        <a:t>独立自主</a:t>
                      </a: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200">
                          <a:latin typeface="微软雅黑" panose="020B0503020204020204" pitchFamily="34" charset="-122"/>
                          <a:ea typeface="微软雅黑" panose="020B0503020204020204" pitchFamily="34" charset="-122"/>
                        </a:rPr>
                        <a:t>多样变化</a:t>
                      </a: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r>
                        <a:rPr lang="zh-CN" altLang="en-US" sz="1200">
                          <a:latin typeface="微软雅黑" panose="020B0503020204020204" pitchFamily="34" charset="-122"/>
                          <a:ea typeface="微软雅黑" panose="020B0503020204020204" pitchFamily="34" charset="-122"/>
                        </a:rPr>
                        <a:t>生活方式</a:t>
                      </a:r>
                      <a:endParaRPr lang="zh-CN" altLang="en-US" sz="1200">
                        <a:latin typeface="微软雅黑" panose="020B0503020204020204" pitchFamily="34" charset="-122"/>
                        <a:ea typeface="微软雅黑" panose="020B0503020204020204" pitchFamily="34" charset="-122"/>
                      </a:endParaRPr>
                    </a:p>
                  </a:txBody>
                  <a:tcPr anchor="ctr" anchorCtr="0"/>
                </a:tc>
              </a:tr>
              <a:tr h="344170">
                <a:tc>
                  <a:txBody>
                    <a:bodyPr/>
                    <a:p>
                      <a:pPr algn="ctr">
                        <a:buNone/>
                      </a:pPr>
                      <a:r>
                        <a:rPr lang="zh-CN" altLang="en-US" sz="1200">
                          <a:latin typeface="微软雅黑" panose="020B0503020204020204" pitchFamily="34" charset="-122"/>
                          <a:ea typeface="微软雅黑" panose="020B0503020204020204" pitchFamily="34" charset="-122"/>
                        </a:rPr>
                        <a:t>美的追求</a:t>
                      </a: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endParaRPr lang="zh-CN" altLang="en-US" sz="1200">
                        <a:latin typeface="微软雅黑" panose="020B0503020204020204" pitchFamily="34" charset="-122"/>
                        <a:ea typeface="微软雅黑" panose="020B0503020204020204" pitchFamily="34" charset="-122"/>
                      </a:endParaRPr>
                    </a:p>
                  </a:txBody>
                  <a:tcPr anchor="ctr" anchorCtr="0"/>
                </a:tc>
              </a:tr>
              <a:tr h="344170">
                <a:tc>
                  <a:txBody>
                    <a:bodyPr/>
                    <a:p>
                      <a:pPr algn="ctr">
                        <a:buNone/>
                      </a:pPr>
                      <a:r>
                        <a:rPr lang="zh-CN" altLang="en-US" sz="1200">
                          <a:latin typeface="微软雅黑" panose="020B0503020204020204" pitchFamily="34" charset="-122"/>
                          <a:ea typeface="微软雅黑" panose="020B0503020204020204" pitchFamily="34" charset="-122"/>
                        </a:rPr>
                        <a:t>成就满足</a:t>
                      </a: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endParaRPr lang="zh-CN" altLang="en-US" sz="1200">
                        <a:latin typeface="微软雅黑" panose="020B0503020204020204" pitchFamily="34" charset="-122"/>
                        <a:ea typeface="微软雅黑" panose="020B0503020204020204" pitchFamily="34" charset="-122"/>
                      </a:endParaRPr>
                    </a:p>
                  </a:txBody>
                  <a:tcPr anchor="ctr" anchorCtr="0"/>
                </a:tc>
              </a:tr>
              <a:tr h="344170">
                <a:tc>
                  <a:txBody>
                    <a:bodyPr/>
                    <a:p>
                      <a:pPr algn="ctr">
                        <a:buNone/>
                      </a:pPr>
                      <a:r>
                        <a:rPr lang="zh-CN" altLang="en-US" sz="1200">
                          <a:latin typeface="微软雅黑" panose="020B0503020204020204" pitchFamily="34" charset="-122"/>
                          <a:ea typeface="微软雅黑" panose="020B0503020204020204" pitchFamily="34" charset="-122"/>
                        </a:rPr>
                        <a:t>管理权力</a:t>
                      </a: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endParaRPr lang="zh-CN" altLang="en-US" sz="1200">
                        <a:latin typeface="微软雅黑" panose="020B0503020204020204" pitchFamily="34" charset="-122"/>
                        <a:ea typeface="微软雅黑" panose="020B0503020204020204" pitchFamily="34" charset="-122"/>
                      </a:endParaRPr>
                    </a:p>
                  </a:txBody>
                  <a:tcPr anchor="ctr" anchorCtr="0"/>
                </a:tc>
                <a:tc>
                  <a:txBody>
                    <a:bodyPr/>
                    <a:p>
                      <a:pPr algn="ctr">
                        <a:buNone/>
                      </a:pPr>
                      <a:endParaRPr lang="zh-CN" altLang="en-US" sz="1200">
                        <a:latin typeface="微软雅黑" panose="020B0503020204020204" pitchFamily="34" charset="-122"/>
                        <a:ea typeface="微软雅黑" panose="020B0503020204020204" pitchFamily="34" charset="-122"/>
                      </a:endParaRPr>
                    </a:p>
                  </a:txBody>
                  <a:tcPr anchor="ctr" anchorCtr="0"/>
                </a:tc>
              </a:tr>
            </a:tbl>
          </a:graphicData>
        </a:graphic>
      </p:graphicFrame>
      <p:sp>
        <p:nvSpPr>
          <p:cNvPr id="4" name="文本框 3"/>
          <p:cNvSpPr txBox="1"/>
          <p:nvPr/>
        </p:nvSpPr>
        <p:spPr>
          <a:xfrm>
            <a:off x="2741930" y="4651375"/>
            <a:ext cx="3684905" cy="337185"/>
          </a:xfrm>
          <a:prstGeom prst="rect">
            <a:avLst/>
          </a:prstGeom>
          <a:noFill/>
          <a:ln>
            <a:noFill/>
          </a:ln>
          <a:extLst>
            <a:ext uri="{909E8E84-426E-40DD-AFC4-6F175D3DCCD1}">
              <a14:hiddenFill xmlns:a14="http://schemas.microsoft.com/office/drawing/2010/main">
                <a:solidFill>
                  <a:srgbClr val="4EB2CB"/>
                </a:solidFill>
              </a14:hiddenFill>
            </a:ext>
          </a:extLst>
        </p:spPr>
        <p:txBody>
          <a:bodyPr wrap="square" rtlCol="0">
            <a:spAutoFit/>
          </a:bodyPr>
          <a:p>
            <a:r>
              <a:rPr lang="zh-CN" altLang="en-US" sz="800" b="1">
                <a:solidFill>
                  <a:schemeClr val="tx1"/>
                </a:solidFill>
                <a:latin typeface="微软雅黑" panose="020B0503020204020204" pitchFamily="34" charset="-122"/>
                <a:ea typeface="微软雅黑" panose="020B0503020204020204" pitchFamily="34" charset="-122"/>
              </a:rPr>
              <a:t>测试链接：https://www.zhiyeguihua.com/ceping/Question/index/cid/19#main</a:t>
            </a:r>
            <a:endParaRPr lang="zh-CN" altLang="en-US" sz="8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lstStyle/>
          <a:p>
            <a:pPr defTabSz="685800"/>
            <a:r>
              <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rPr>
              <a:t>确立内在标准</a:t>
            </a:r>
            <a:endPar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415925" y="931545"/>
            <a:ext cx="1998345" cy="664845"/>
          </a:xfrm>
          <a:prstGeom prst="rect">
            <a:avLst/>
          </a:prstGeom>
          <a:solidFill>
            <a:srgbClr val="32B6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algn="ctr" defTabSz="914400" rtl="0" eaLnBrk="1" latinLnBrk="0" hangingPunct="1">
              <a:lnSpc>
                <a:spcPct val="100000"/>
              </a:lnSpc>
              <a:spcBef>
                <a:spcPts val="0"/>
              </a:spcBef>
              <a:buNone/>
            </a:pPr>
            <a:r>
              <a:rPr kumimoji="0" lang="zh-CN" altLang="en-US" sz="1400" b="1" i="0" u="none" strike="noStrike" kern="1200" cap="none" spc="0" normalizeH="0" baseline="0" dirty="0">
                <a:solidFill>
                  <a:srgbClr val="FFFFFF"/>
                </a:solidFill>
                <a:latin typeface="微软雅黑" panose="020B0503020204020204" pitchFamily="34" charset="-122"/>
                <a:ea typeface="微软雅黑" panose="020B0503020204020204" pitchFamily="34" charset="-122"/>
                <a:cs typeface="+mn-ea"/>
                <a:sym typeface="+mn-ea"/>
              </a:rPr>
              <a:t>基于价值观（内在标准）的选择工具</a:t>
            </a:r>
            <a:r>
              <a:rPr kumimoji="0" lang="zh-CN" altLang="en-US" sz="1400" b="1" i="0" u="none" strike="noStrike" kern="1200" cap="none" spc="0" normalizeH="0" baseline="0" dirty="0">
                <a:solidFill>
                  <a:srgbClr val="FFFFFF"/>
                </a:solidFill>
                <a:latin typeface="Calibri" panose="020F0502020204030204" charset="0"/>
                <a:ea typeface="微软雅黑" panose="020B0503020204020204" pitchFamily="34" charset="-122"/>
                <a:cs typeface="+mn-ea"/>
                <a:sym typeface="+mn-ea"/>
              </a:rPr>
              <a:t>②</a:t>
            </a:r>
            <a:endParaRPr kumimoji="0" lang="zh-CN" altLang="en-US" sz="1400" b="1" i="0" u="none" strike="noStrike" kern="1200" cap="none" spc="0" normalizeH="0" baseline="0" dirty="0">
              <a:solidFill>
                <a:srgbClr val="FFFFFF"/>
              </a:solidFill>
              <a:latin typeface="Calibri" panose="020F0502020204030204" charset="0"/>
              <a:ea typeface="微软雅黑" panose="020B0503020204020204" pitchFamily="34" charset="-122"/>
              <a:cs typeface="+mn-ea"/>
              <a:sym typeface="+mn-ea"/>
            </a:endParaRPr>
          </a:p>
        </p:txBody>
      </p:sp>
      <p:sp>
        <p:nvSpPr>
          <p:cNvPr id="22" name="文本框 21"/>
          <p:cNvSpPr txBox="1"/>
          <p:nvPr/>
        </p:nvSpPr>
        <p:spPr>
          <a:xfrm>
            <a:off x="2639695" y="700405"/>
            <a:ext cx="6080125" cy="1076325"/>
          </a:xfrm>
          <a:prstGeom prst="rect">
            <a:avLst/>
          </a:prstGeom>
          <a:noFill/>
        </p:spPr>
        <p:txBody>
          <a:bodyPr wrap="square" rtlCol="0">
            <a:spAutoFit/>
          </a:bodyPr>
          <a:p>
            <a:pPr indent="0" fontAlgn="auto">
              <a:lnSpc>
                <a:spcPct val="200000"/>
              </a:lnSpc>
              <a:buFont typeface="Wingdings" panose="05000000000000000000" charset="0"/>
              <a:buNone/>
            </a:pPr>
            <a:r>
              <a:rPr lang="en-US" altLang="zh-CN" sz="1200" b="1" dirty="0">
                <a:latin typeface="微软雅黑" panose="020B0503020204020204" pitchFamily="34" charset="-122"/>
                <a:ea typeface="微软雅黑" panose="020B0503020204020204" pitchFamily="34" charset="-122"/>
              </a:rPr>
              <a:t>职业锚（Career anchors）理论</a:t>
            </a:r>
            <a:endParaRPr lang="zh-CN" altLang="en-US" sz="1000"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r>
              <a:rPr lang="zh-CN" altLang="en-US" sz="1000" dirty="0">
                <a:latin typeface="微软雅黑" panose="020B0503020204020204" pitchFamily="34" charset="-122"/>
                <a:ea typeface="微软雅黑" panose="020B0503020204020204" pitchFamily="34" charset="-122"/>
              </a:rPr>
              <a:t>职业锚理论产生于在职业生涯规划领域具有</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教父</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级地位的美国麻省理工学院斯隆商学院、美国著名的职业指导专家埃德加</a:t>
            </a:r>
            <a:r>
              <a:rPr lang="en-US" altLang="zh-CN" sz="1000" dirty="0">
                <a:latin typeface="微软雅黑" panose="020B0503020204020204" pitchFamily="34" charset="-122"/>
                <a:ea typeface="微软雅黑" panose="020B0503020204020204" pitchFamily="34" charset="-122"/>
              </a:rPr>
              <a:t>·H·</a:t>
            </a:r>
            <a:r>
              <a:rPr lang="zh-CN" altLang="en-US" sz="1000" dirty="0">
                <a:latin typeface="微软雅黑" panose="020B0503020204020204" pitchFamily="34" charset="-122"/>
                <a:ea typeface="微软雅黑" panose="020B0503020204020204" pitchFamily="34" charset="-122"/>
              </a:rPr>
              <a:t>施恩教授领导的专门研究小组。</a:t>
            </a:r>
            <a:endParaRPr lang="zh-CN" altLang="en-US" sz="1000" dirty="0">
              <a:latin typeface="微软雅黑" panose="020B0503020204020204" pitchFamily="34" charset="-122"/>
              <a:ea typeface="微软雅黑" panose="020B0503020204020204" pitchFamily="34" charset="-122"/>
            </a:endParaRPr>
          </a:p>
        </p:txBody>
      </p:sp>
      <p:pic>
        <p:nvPicPr>
          <p:cNvPr id="4" name="图片 3" descr="13303315_093557379083_2"/>
          <p:cNvPicPr>
            <a:picLocks noChangeAspect="1"/>
          </p:cNvPicPr>
          <p:nvPr/>
        </p:nvPicPr>
        <p:blipFill>
          <a:blip r:embed="rId1">
            <a:clrChange>
              <a:clrFrom>
                <a:srgbClr val="FFFFFF">
                  <a:alpha val="100000"/>
                </a:srgbClr>
              </a:clrFrom>
              <a:clrTo>
                <a:srgbClr val="FFFFFF">
                  <a:alpha val="100000"/>
                  <a:alpha val="0"/>
                </a:srgbClr>
              </a:clrTo>
            </a:clrChange>
          </a:blip>
          <a:srcRect b="5291"/>
          <a:stretch>
            <a:fillRect/>
          </a:stretch>
        </p:blipFill>
        <p:spPr>
          <a:xfrm>
            <a:off x="3672205" y="2354580"/>
            <a:ext cx="1800225" cy="1704975"/>
          </a:xfrm>
          <a:prstGeom prst="rect">
            <a:avLst/>
          </a:prstGeom>
        </p:spPr>
      </p:pic>
      <p:sp>
        <p:nvSpPr>
          <p:cNvPr id="5" name="文本框 4"/>
          <p:cNvSpPr txBox="1"/>
          <p:nvPr/>
        </p:nvSpPr>
        <p:spPr>
          <a:xfrm>
            <a:off x="3985895" y="2995930"/>
            <a:ext cx="1224280" cy="337185"/>
          </a:xfrm>
          <a:prstGeom prst="rect">
            <a:avLst/>
          </a:prstGeom>
          <a:solidFill>
            <a:srgbClr val="4EB2CB"/>
          </a:solidFill>
          <a:ln>
            <a:noFill/>
          </a:ln>
        </p:spPr>
        <p:txBody>
          <a:bodyPr wrap="square" rtlCol="0">
            <a:spAutoFit/>
          </a:bodyPr>
          <a:p>
            <a:pPr algn="ct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种职业锚</a:t>
            </a:r>
            <a:endPar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对角圆角矩形 5"/>
          <p:cNvSpPr/>
          <p:nvPr/>
        </p:nvSpPr>
        <p:spPr>
          <a:xfrm>
            <a:off x="5546090" y="1956435"/>
            <a:ext cx="1625600" cy="454025"/>
          </a:xfrm>
          <a:prstGeom prst="round2DiagRect">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生活型（</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Lifestyle</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对角圆角矩形 6"/>
          <p:cNvSpPr/>
          <p:nvPr/>
        </p:nvSpPr>
        <p:spPr>
          <a:xfrm>
            <a:off x="6381115" y="2644775"/>
            <a:ext cx="1726565" cy="454025"/>
          </a:xfrm>
          <a:prstGeom prst="round2DiagRect">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安全</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稳定型（</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Security Stability</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对角圆角矩形 7"/>
          <p:cNvSpPr/>
          <p:nvPr/>
        </p:nvSpPr>
        <p:spPr>
          <a:xfrm>
            <a:off x="6296660" y="3333115"/>
            <a:ext cx="2348865" cy="454025"/>
          </a:xfrm>
          <a:prstGeom prst="round2DiagRect">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创造</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创业型（</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Entrepreneurial Creativity</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对角圆角矩形 8"/>
          <p:cNvSpPr/>
          <p:nvPr/>
        </p:nvSpPr>
        <p:spPr>
          <a:xfrm>
            <a:off x="5546090" y="4059555"/>
            <a:ext cx="2348865" cy="454025"/>
          </a:xfrm>
          <a:prstGeom prst="round2DiagRect">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服务</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奉献型（</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Service Dedication to a Cause</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对角圆角矩形 9"/>
          <p:cNvSpPr/>
          <p:nvPr/>
        </p:nvSpPr>
        <p:spPr>
          <a:xfrm>
            <a:off x="1771015" y="1956435"/>
            <a:ext cx="2348865" cy="454025"/>
          </a:xfrm>
          <a:prstGeom prst="round2DiagRect">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技术</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职能型（</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Technical Functional Competence</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对角圆角矩形 10"/>
          <p:cNvSpPr/>
          <p:nvPr/>
        </p:nvSpPr>
        <p:spPr>
          <a:xfrm>
            <a:off x="606425" y="2644775"/>
            <a:ext cx="2348865" cy="454025"/>
          </a:xfrm>
          <a:prstGeom prst="round2DiagRect">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管理型（</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General Managerial Competence</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对角圆角矩形 11"/>
          <p:cNvSpPr/>
          <p:nvPr/>
        </p:nvSpPr>
        <p:spPr>
          <a:xfrm>
            <a:off x="1023620" y="3333115"/>
            <a:ext cx="2217420" cy="454025"/>
          </a:xfrm>
          <a:prstGeom prst="round2DiagRect">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自主</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独立型（</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Autonomy Independence</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对角圆角矩形 12"/>
          <p:cNvSpPr/>
          <p:nvPr/>
        </p:nvSpPr>
        <p:spPr>
          <a:xfrm>
            <a:off x="1945640" y="4059555"/>
            <a:ext cx="1726565" cy="454025"/>
          </a:xfrm>
          <a:prstGeom prst="round2DiagRect">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挑战型</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Pure Challenge</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119"/>
          <p:cNvSpPr txBox="1"/>
          <p:nvPr/>
        </p:nvSpPr>
        <p:spPr>
          <a:xfrm>
            <a:off x="840374" y="244700"/>
            <a:ext cx="3130559" cy="398780"/>
          </a:xfrm>
          <a:prstGeom prst="rect">
            <a:avLst/>
          </a:prstGeom>
          <a:noFill/>
        </p:spPr>
        <p:txBody>
          <a:bodyPr wrap="square" rtlCol="0">
            <a:spAutoFit/>
          </a:bodyPr>
          <a:p>
            <a:pPr defTabSz="685800"/>
            <a:r>
              <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rPr>
              <a:t>职业定位的方法</a:t>
            </a:r>
            <a:endPar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22" name="任意多边形 21"/>
          <p:cNvSpPr/>
          <p:nvPr/>
        </p:nvSpPr>
        <p:spPr>
          <a:xfrm>
            <a:off x="4108049" y="2112283"/>
            <a:ext cx="1060784" cy="1010904"/>
          </a:xfrm>
          <a:custGeom>
            <a:avLst/>
            <a:gdLst>
              <a:gd name="connsiteX0" fmla="*/ 0 w 878255"/>
              <a:gd name="connsiteY0" fmla="*/ 439128 h 878255"/>
              <a:gd name="connsiteX1" fmla="*/ 439128 w 878255"/>
              <a:gd name="connsiteY1" fmla="*/ 0 h 878255"/>
              <a:gd name="connsiteX2" fmla="*/ 878256 w 878255"/>
              <a:gd name="connsiteY2" fmla="*/ 439128 h 878255"/>
              <a:gd name="connsiteX3" fmla="*/ 439128 w 878255"/>
              <a:gd name="connsiteY3" fmla="*/ 878256 h 878255"/>
              <a:gd name="connsiteX4" fmla="*/ 0 w 878255"/>
              <a:gd name="connsiteY4" fmla="*/ 439128 h 87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255" h="878255">
                <a:moveTo>
                  <a:pt x="0" y="439128"/>
                </a:moveTo>
                <a:cubicBezTo>
                  <a:pt x="0" y="196604"/>
                  <a:pt x="196604" y="0"/>
                  <a:pt x="439128" y="0"/>
                </a:cubicBezTo>
                <a:cubicBezTo>
                  <a:pt x="681652" y="0"/>
                  <a:pt x="878256" y="196604"/>
                  <a:pt x="878256" y="439128"/>
                </a:cubicBezTo>
                <a:cubicBezTo>
                  <a:pt x="878256" y="681652"/>
                  <a:pt x="681652" y="878256"/>
                  <a:pt x="439128" y="878256"/>
                </a:cubicBezTo>
                <a:cubicBezTo>
                  <a:pt x="196604" y="878256"/>
                  <a:pt x="0" y="681652"/>
                  <a:pt x="0" y="439128"/>
                </a:cubicBezTo>
                <a:close/>
              </a:path>
            </a:pathLst>
          </a:custGeom>
          <a:solidFill>
            <a:schemeClr val="tx1">
              <a:lumMod val="65000"/>
              <a:lumOff val="35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shade val="50000"/>
              <a:hueOff val="0"/>
              <a:satOff val="0"/>
              <a:lumOff val="0"/>
              <a:alphaOff val="0"/>
            </a:schemeClr>
          </a:effectRef>
          <a:fontRef idx="minor">
            <a:schemeClr val="lt1"/>
          </a:fontRef>
        </p:style>
        <p:txBody>
          <a:bodyPr spcFirstLastPara="0" vert="horz" wrap="square" lIns="156557" tIns="156557" rIns="156557" bIns="156557" numCol="1" spcCol="1270" anchor="ctr" anchorCtr="0">
            <a:noAutofit/>
          </a:bodyPr>
          <a:p>
            <a:pPr lvl="0" algn="ctr" defTabSz="977900">
              <a:lnSpc>
                <a:spcPct val="90000"/>
              </a:lnSpc>
              <a:spcBef>
                <a:spcPct val="0"/>
              </a:spcBef>
              <a:spcAft>
                <a:spcPct val="35000"/>
              </a:spcAft>
            </a:pPr>
            <a:r>
              <a:rPr lang="zh-CN" altLang="en-US" sz="2200" b="1" kern="1200" dirty="0"/>
              <a:t>能力</a:t>
            </a:r>
            <a:endParaRPr lang="zh-CN" altLang="en-US" sz="2200" b="1" kern="1200" dirty="0"/>
          </a:p>
        </p:txBody>
      </p:sp>
      <p:sp>
        <p:nvSpPr>
          <p:cNvPr id="26" name="任意多边形 25"/>
          <p:cNvSpPr/>
          <p:nvPr/>
        </p:nvSpPr>
        <p:spPr>
          <a:xfrm>
            <a:off x="1283043" y="1423080"/>
            <a:ext cx="2433435" cy="2298006"/>
          </a:xfrm>
          <a:custGeom>
            <a:avLst/>
            <a:gdLst>
              <a:gd name="connsiteX0" fmla="*/ 0 w 2811806"/>
              <a:gd name="connsiteY0" fmla="*/ 878256 h 1756511"/>
              <a:gd name="connsiteX1" fmla="*/ 1405903 w 2811806"/>
              <a:gd name="connsiteY1" fmla="*/ 0 h 1756511"/>
              <a:gd name="connsiteX2" fmla="*/ 2811806 w 2811806"/>
              <a:gd name="connsiteY2" fmla="*/ 878256 h 1756511"/>
              <a:gd name="connsiteX3" fmla="*/ 1405903 w 2811806"/>
              <a:gd name="connsiteY3" fmla="*/ 1756512 h 1756511"/>
              <a:gd name="connsiteX4" fmla="*/ 0 w 2811806"/>
              <a:gd name="connsiteY4" fmla="*/ 878256 h 175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1806" h="1756511">
                <a:moveTo>
                  <a:pt x="0" y="878256"/>
                </a:moveTo>
                <a:cubicBezTo>
                  <a:pt x="0" y="393209"/>
                  <a:pt x="629444" y="0"/>
                  <a:pt x="1405903" y="0"/>
                </a:cubicBezTo>
                <a:cubicBezTo>
                  <a:pt x="2182362" y="0"/>
                  <a:pt x="2811806" y="393209"/>
                  <a:pt x="2811806" y="878256"/>
                </a:cubicBezTo>
                <a:cubicBezTo>
                  <a:pt x="2811806" y="1363303"/>
                  <a:pt x="2182362" y="1756512"/>
                  <a:pt x="1405903" y="1756512"/>
                </a:cubicBezTo>
                <a:cubicBezTo>
                  <a:pt x="629444" y="1756512"/>
                  <a:pt x="0" y="1363303"/>
                  <a:pt x="0" y="878256"/>
                </a:cubicBezTo>
                <a:close/>
              </a:path>
            </a:pathLst>
          </a:custGeom>
          <a:solidFill>
            <a:schemeClr val="bg1">
              <a:lumMod val="95000"/>
              <a:alpha val="81000"/>
            </a:schemeClr>
          </a:solidFill>
          <a:ln w="44450">
            <a:solidFill>
              <a:schemeClr val="accent1"/>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shade val="50000"/>
              <a:hueOff val="-27656"/>
              <a:satOff val="-5595"/>
              <a:lumOff val="30834"/>
              <a:alphaOff val="0"/>
            </a:schemeClr>
          </a:effectRef>
          <a:fontRef idx="minor">
            <a:schemeClr val="lt1"/>
          </a:fontRef>
        </p:style>
        <p:txBody>
          <a:bodyPr spcFirstLastPara="0" vert="horz" wrap="square" lIns="480359" tIns="325815" rIns="480359" bIns="325815" numCol="1" spcCol="1270" anchor="ctr" anchorCtr="0">
            <a:noAutofit/>
          </a:bodyPr>
          <a:p>
            <a:pPr lvl="0" algn="ctr" defTabSz="2400300">
              <a:lnSpc>
                <a:spcPct val="90000"/>
              </a:lnSpc>
              <a:spcBef>
                <a:spcPct val="0"/>
              </a:spcBef>
              <a:spcAft>
                <a:spcPct val="35000"/>
              </a:spcAft>
            </a:pPr>
            <a:r>
              <a:rPr lang="zh-CN" altLang="en-US" sz="5400" b="1" kern="1200" dirty="0">
                <a:solidFill>
                  <a:schemeClr val="accent1"/>
                </a:solidFill>
              </a:rPr>
              <a:t>个人</a:t>
            </a:r>
            <a:endParaRPr lang="zh-CN" altLang="en-US" sz="5400" b="1" kern="1200" dirty="0">
              <a:solidFill>
                <a:schemeClr val="accent1"/>
              </a:solidFill>
            </a:endParaRPr>
          </a:p>
        </p:txBody>
      </p:sp>
      <p:sp>
        <p:nvSpPr>
          <p:cNvPr id="20" name="任意多边形 19"/>
          <p:cNvSpPr/>
          <p:nvPr/>
        </p:nvSpPr>
        <p:spPr>
          <a:xfrm>
            <a:off x="5423219" y="1344361"/>
            <a:ext cx="2408419" cy="2291669"/>
          </a:xfrm>
          <a:custGeom>
            <a:avLst/>
            <a:gdLst>
              <a:gd name="connsiteX0" fmla="*/ 0 w 1804065"/>
              <a:gd name="connsiteY0" fmla="*/ 902393 h 1804785"/>
              <a:gd name="connsiteX1" fmla="*/ 902033 w 1804065"/>
              <a:gd name="connsiteY1" fmla="*/ 0 h 1804785"/>
              <a:gd name="connsiteX2" fmla="*/ 1804066 w 1804065"/>
              <a:gd name="connsiteY2" fmla="*/ 902393 h 1804785"/>
              <a:gd name="connsiteX3" fmla="*/ 902033 w 1804065"/>
              <a:gd name="connsiteY3" fmla="*/ 1804786 h 1804785"/>
              <a:gd name="connsiteX4" fmla="*/ 0 w 1804065"/>
              <a:gd name="connsiteY4" fmla="*/ 902393 h 180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065" h="1804785">
                <a:moveTo>
                  <a:pt x="0" y="902393"/>
                </a:moveTo>
                <a:cubicBezTo>
                  <a:pt x="0" y="404015"/>
                  <a:pt x="403854" y="0"/>
                  <a:pt x="902033" y="0"/>
                </a:cubicBezTo>
                <a:cubicBezTo>
                  <a:pt x="1400212" y="0"/>
                  <a:pt x="1804066" y="404015"/>
                  <a:pt x="1804066" y="902393"/>
                </a:cubicBezTo>
                <a:cubicBezTo>
                  <a:pt x="1804066" y="1400771"/>
                  <a:pt x="1400212" y="1804786"/>
                  <a:pt x="902033" y="1804786"/>
                </a:cubicBezTo>
                <a:cubicBezTo>
                  <a:pt x="403854" y="1804786"/>
                  <a:pt x="0" y="1400771"/>
                  <a:pt x="0" y="902393"/>
                </a:cubicBezTo>
                <a:close/>
              </a:path>
            </a:pathLst>
          </a:custGeom>
          <a:solidFill>
            <a:schemeClr val="bg1">
              <a:lumMod val="95000"/>
              <a:alpha val="19000"/>
            </a:schemeClr>
          </a:solidFill>
          <a:ln w="44450">
            <a:solidFill>
              <a:schemeClr val="accent2"/>
            </a:solid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5">
              <a:hueOff val="-9933876"/>
              <a:satOff val="39811"/>
              <a:lumOff val="8628"/>
              <a:alphaOff val="0"/>
            </a:schemeClr>
          </a:effectRef>
          <a:fontRef idx="minor">
            <a:schemeClr val="lt1"/>
          </a:fontRef>
        </p:style>
        <p:txBody>
          <a:bodyPr spcFirstLastPara="0" vert="horz" wrap="square" lIns="321349" tIns="321455" rIns="321349" bIns="321455" numCol="1" spcCol="1270" anchor="ctr" anchorCtr="0">
            <a:noAutofit/>
          </a:bodyPr>
          <a:p>
            <a:pPr lvl="0" algn="ctr" defTabSz="2000250">
              <a:lnSpc>
                <a:spcPct val="90000"/>
              </a:lnSpc>
              <a:spcBef>
                <a:spcPct val="0"/>
              </a:spcBef>
              <a:spcAft>
                <a:spcPct val="35000"/>
              </a:spcAft>
            </a:pPr>
            <a:r>
              <a:rPr lang="zh-CN" altLang="en-US" sz="5400" b="1" kern="1200" dirty="0">
                <a:solidFill>
                  <a:schemeClr val="accent2"/>
                </a:solidFill>
              </a:rPr>
              <a:t>职业</a:t>
            </a:r>
            <a:endParaRPr lang="zh-CN" altLang="en-US" sz="5400" b="1" kern="1200" dirty="0">
              <a:solidFill>
                <a:schemeClr val="accent2"/>
              </a:solidFill>
            </a:endParaRPr>
          </a:p>
        </p:txBody>
      </p:sp>
      <p:sp>
        <p:nvSpPr>
          <p:cNvPr id="24" name="任意多边形 23"/>
          <p:cNvSpPr/>
          <p:nvPr/>
        </p:nvSpPr>
        <p:spPr>
          <a:xfrm>
            <a:off x="576625" y="1827055"/>
            <a:ext cx="1013343" cy="966711"/>
          </a:xfrm>
          <a:custGeom>
            <a:avLst/>
            <a:gdLst>
              <a:gd name="connsiteX0" fmla="*/ 0 w 878255"/>
              <a:gd name="connsiteY0" fmla="*/ 439128 h 878255"/>
              <a:gd name="connsiteX1" fmla="*/ 439128 w 878255"/>
              <a:gd name="connsiteY1" fmla="*/ 0 h 878255"/>
              <a:gd name="connsiteX2" fmla="*/ 878256 w 878255"/>
              <a:gd name="connsiteY2" fmla="*/ 439128 h 878255"/>
              <a:gd name="connsiteX3" fmla="*/ 439128 w 878255"/>
              <a:gd name="connsiteY3" fmla="*/ 878256 h 878255"/>
              <a:gd name="connsiteX4" fmla="*/ 0 w 878255"/>
              <a:gd name="connsiteY4" fmla="*/ 439128 h 87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255" h="878255">
                <a:moveTo>
                  <a:pt x="0" y="439128"/>
                </a:moveTo>
                <a:cubicBezTo>
                  <a:pt x="0" y="196604"/>
                  <a:pt x="196604" y="0"/>
                  <a:pt x="439128" y="0"/>
                </a:cubicBezTo>
                <a:cubicBezTo>
                  <a:pt x="681652" y="0"/>
                  <a:pt x="878256" y="196604"/>
                  <a:pt x="878256" y="439128"/>
                </a:cubicBezTo>
                <a:cubicBezTo>
                  <a:pt x="878256" y="681652"/>
                  <a:pt x="681652" y="878256"/>
                  <a:pt x="439128" y="878256"/>
                </a:cubicBezTo>
                <a:cubicBezTo>
                  <a:pt x="196604" y="878256"/>
                  <a:pt x="0" y="681652"/>
                  <a:pt x="0" y="439128"/>
                </a:cubicBezTo>
                <a:close/>
              </a:path>
            </a:pathLst>
          </a:custGeom>
          <a:solidFill>
            <a:schemeClr val="accent1"/>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shade val="50000"/>
              <a:hueOff val="-27656"/>
              <a:satOff val="-5595"/>
              <a:lumOff val="30834"/>
              <a:alphaOff val="0"/>
            </a:schemeClr>
          </a:effectRef>
          <a:fontRef idx="minor">
            <a:schemeClr val="lt1"/>
          </a:fontRef>
        </p:style>
        <p:txBody>
          <a:bodyPr spcFirstLastPara="0" vert="horz" wrap="square" lIns="156557" tIns="156557" rIns="156557" bIns="156557" numCol="1" spcCol="1270" anchor="ctr" anchorCtr="0">
            <a:noAutofit/>
          </a:bodyPr>
          <a:p>
            <a:pPr lvl="0" algn="ctr" defTabSz="977900">
              <a:lnSpc>
                <a:spcPct val="90000"/>
              </a:lnSpc>
              <a:spcBef>
                <a:spcPct val="0"/>
              </a:spcBef>
              <a:spcAft>
                <a:spcPct val="35000"/>
              </a:spcAft>
            </a:pPr>
            <a:r>
              <a:rPr lang="zh-CN" altLang="en-US" sz="2200" b="1" kern="1200" dirty="0"/>
              <a:t>意愿</a:t>
            </a:r>
            <a:endParaRPr lang="zh-CN" altLang="en-US" sz="2200" b="1" kern="1200" dirty="0"/>
          </a:p>
        </p:txBody>
      </p:sp>
      <p:sp>
        <p:nvSpPr>
          <p:cNvPr id="12" name="空心弧 11"/>
          <p:cNvSpPr/>
          <p:nvPr/>
        </p:nvSpPr>
        <p:spPr>
          <a:xfrm rot="1251753">
            <a:off x="3012765" y="1178087"/>
            <a:ext cx="1679944" cy="956930"/>
          </a:xfrm>
          <a:prstGeom prst="blockArc">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nvex"/>
          </a:sp3d>
        </p:spPr>
        <p:style>
          <a:lnRef idx="1">
            <a:schemeClr val="accent3"/>
          </a:lnRef>
          <a:fillRef idx="2">
            <a:schemeClr val="accent3"/>
          </a:fillRef>
          <a:effectRef idx="1">
            <a:schemeClr val="accent3"/>
          </a:effectRef>
          <a:fontRef idx="minor">
            <a:schemeClr val="dk1"/>
          </a:fontRef>
        </p:style>
        <p:txBody>
          <a:bodyPr rtlCol="0" anchor="ctr"/>
          <a:p>
            <a:pPr algn="ctr"/>
            <a:endParaRPr lang="zh-CN" altLang="en-US">
              <a:solidFill>
                <a:schemeClr val="tx1"/>
              </a:solidFill>
            </a:endParaRPr>
          </a:p>
        </p:txBody>
      </p:sp>
      <p:sp>
        <p:nvSpPr>
          <p:cNvPr id="14" name="任意多边形 13"/>
          <p:cNvSpPr/>
          <p:nvPr/>
        </p:nvSpPr>
        <p:spPr>
          <a:xfrm>
            <a:off x="7512597" y="2915119"/>
            <a:ext cx="1013343" cy="966711"/>
          </a:xfrm>
          <a:custGeom>
            <a:avLst/>
            <a:gdLst>
              <a:gd name="connsiteX0" fmla="*/ 0 w 878255"/>
              <a:gd name="connsiteY0" fmla="*/ 439128 h 878255"/>
              <a:gd name="connsiteX1" fmla="*/ 439128 w 878255"/>
              <a:gd name="connsiteY1" fmla="*/ 0 h 878255"/>
              <a:gd name="connsiteX2" fmla="*/ 878256 w 878255"/>
              <a:gd name="connsiteY2" fmla="*/ 439128 h 878255"/>
              <a:gd name="connsiteX3" fmla="*/ 439128 w 878255"/>
              <a:gd name="connsiteY3" fmla="*/ 878256 h 878255"/>
              <a:gd name="connsiteX4" fmla="*/ 0 w 878255"/>
              <a:gd name="connsiteY4" fmla="*/ 439128 h 87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255" h="878255">
                <a:moveTo>
                  <a:pt x="0" y="439128"/>
                </a:moveTo>
                <a:cubicBezTo>
                  <a:pt x="0" y="196604"/>
                  <a:pt x="196604" y="0"/>
                  <a:pt x="439128" y="0"/>
                </a:cubicBezTo>
                <a:cubicBezTo>
                  <a:pt x="681652" y="0"/>
                  <a:pt x="878256" y="196604"/>
                  <a:pt x="878256" y="439128"/>
                </a:cubicBezTo>
                <a:cubicBezTo>
                  <a:pt x="878256" y="681652"/>
                  <a:pt x="681652" y="878256"/>
                  <a:pt x="439128" y="878256"/>
                </a:cubicBezTo>
                <a:cubicBezTo>
                  <a:pt x="196604" y="878256"/>
                  <a:pt x="0" y="681652"/>
                  <a:pt x="0" y="439128"/>
                </a:cubicBezTo>
                <a:close/>
              </a:path>
            </a:pathLst>
          </a:custGeom>
          <a:solidFill>
            <a:schemeClr val="accent2"/>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shade val="50000"/>
              <a:hueOff val="-27656"/>
              <a:satOff val="-5595"/>
              <a:lumOff val="30834"/>
              <a:alphaOff val="0"/>
            </a:schemeClr>
          </a:effectRef>
          <a:fontRef idx="minor">
            <a:schemeClr val="lt1"/>
          </a:fontRef>
        </p:style>
        <p:txBody>
          <a:bodyPr spcFirstLastPara="0" vert="horz" wrap="square" lIns="156557" tIns="156557" rIns="156557" bIns="156557" numCol="1" spcCol="1270" anchor="ctr" anchorCtr="0">
            <a:noAutofit/>
          </a:bodyPr>
          <a:p>
            <a:pPr lvl="0" algn="ctr" defTabSz="977900">
              <a:lnSpc>
                <a:spcPct val="90000"/>
              </a:lnSpc>
              <a:spcBef>
                <a:spcPct val="0"/>
              </a:spcBef>
              <a:spcAft>
                <a:spcPct val="35000"/>
              </a:spcAft>
            </a:pPr>
            <a:r>
              <a:rPr lang="zh-CN" altLang="en-US" sz="2200" b="1" dirty="0"/>
              <a:t>认知</a:t>
            </a:r>
            <a:endParaRPr lang="zh-CN" altLang="en-US" sz="2200" b="1" kern="1200" dirty="0"/>
          </a:p>
        </p:txBody>
      </p:sp>
      <p:sp>
        <p:nvSpPr>
          <p:cNvPr id="15" name="空心弧 14"/>
          <p:cNvSpPr/>
          <p:nvPr/>
        </p:nvSpPr>
        <p:spPr>
          <a:xfrm rot="20063323">
            <a:off x="4866374" y="1096572"/>
            <a:ext cx="1679944" cy="956930"/>
          </a:xfrm>
          <a:prstGeom prst="blockArc">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nvex"/>
          </a:sp3d>
        </p:spPr>
        <p:style>
          <a:lnRef idx="1">
            <a:schemeClr val="accent3"/>
          </a:lnRef>
          <a:fillRef idx="2">
            <a:schemeClr val="accent3"/>
          </a:fillRef>
          <a:effectRef idx="1">
            <a:schemeClr val="accent3"/>
          </a:effectRef>
          <a:fontRef idx="minor">
            <a:schemeClr val="dk1"/>
          </a:fontRef>
        </p:style>
        <p:txBody>
          <a:bodyPr rtlCol="0" anchor="ctr"/>
          <a:p>
            <a:pPr algn="ctr"/>
            <a:endParaRPr lang="zh-CN" altLang="en-US">
              <a:solidFill>
                <a:schemeClr val="tx1"/>
              </a:solidFill>
            </a:endParaRPr>
          </a:p>
        </p:txBody>
      </p:sp>
      <p:sp>
        <p:nvSpPr>
          <p:cNvPr id="16" name="任意多边形 15"/>
          <p:cNvSpPr/>
          <p:nvPr/>
        </p:nvSpPr>
        <p:spPr>
          <a:xfrm>
            <a:off x="7537408" y="1430105"/>
            <a:ext cx="1013343" cy="966711"/>
          </a:xfrm>
          <a:custGeom>
            <a:avLst/>
            <a:gdLst>
              <a:gd name="connsiteX0" fmla="*/ 0 w 878255"/>
              <a:gd name="connsiteY0" fmla="*/ 439128 h 878255"/>
              <a:gd name="connsiteX1" fmla="*/ 439128 w 878255"/>
              <a:gd name="connsiteY1" fmla="*/ 0 h 878255"/>
              <a:gd name="connsiteX2" fmla="*/ 878256 w 878255"/>
              <a:gd name="connsiteY2" fmla="*/ 439128 h 878255"/>
              <a:gd name="connsiteX3" fmla="*/ 439128 w 878255"/>
              <a:gd name="connsiteY3" fmla="*/ 878256 h 878255"/>
              <a:gd name="connsiteX4" fmla="*/ 0 w 878255"/>
              <a:gd name="connsiteY4" fmla="*/ 439128 h 878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255" h="878255">
                <a:moveTo>
                  <a:pt x="0" y="439128"/>
                </a:moveTo>
                <a:cubicBezTo>
                  <a:pt x="0" y="196604"/>
                  <a:pt x="196604" y="0"/>
                  <a:pt x="439128" y="0"/>
                </a:cubicBezTo>
                <a:cubicBezTo>
                  <a:pt x="681652" y="0"/>
                  <a:pt x="878256" y="196604"/>
                  <a:pt x="878256" y="439128"/>
                </a:cubicBezTo>
                <a:cubicBezTo>
                  <a:pt x="878256" y="681652"/>
                  <a:pt x="681652" y="878256"/>
                  <a:pt x="439128" y="878256"/>
                </a:cubicBezTo>
                <a:cubicBezTo>
                  <a:pt x="196604" y="878256"/>
                  <a:pt x="0" y="681652"/>
                  <a:pt x="0" y="439128"/>
                </a:cubicBezTo>
                <a:close/>
              </a:path>
            </a:pathLst>
          </a:custGeom>
          <a:solidFill>
            <a:schemeClr val="accent2"/>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2">
              <a:shade val="50000"/>
              <a:hueOff val="-27656"/>
              <a:satOff val="-5595"/>
              <a:lumOff val="30834"/>
              <a:alphaOff val="0"/>
            </a:schemeClr>
          </a:effectRef>
          <a:fontRef idx="minor">
            <a:schemeClr val="lt1"/>
          </a:fontRef>
        </p:style>
        <p:txBody>
          <a:bodyPr spcFirstLastPara="0" vert="horz" wrap="square" lIns="156557" tIns="156557" rIns="156557" bIns="156557" numCol="1" spcCol="1270" anchor="ctr" anchorCtr="0">
            <a:noAutofit/>
          </a:bodyPr>
          <a:p>
            <a:pPr lvl="0" algn="ctr" defTabSz="977900">
              <a:lnSpc>
                <a:spcPct val="90000"/>
              </a:lnSpc>
              <a:spcBef>
                <a:spcPct val="0"/>
              </a:spcBef>
              <a:spcAft>
                <a:spcPct val="35000"/>
              </a:spcAft>
            </a:pPr>
            <a:r>
              <a:rPr lang="zh-CN" altLang="en-US" sz="2200" b="1" dirty="0"/>
              <a:t>机遇</a:t>
            </a:r>
            <a:endParaRPr lang="zh-CN" altLang="en-US" sz="2200" b="1" kern="1200" dirty="0"/>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ox(in)">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ox(i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6" grpId="0" bldLvl="0" animBg="1"/>
      <p:bldP spid="20" grpId="0" bldLvl="0" animBg="1"/>
      <p:bldP spid="24" grpId="0" bldLvl="0" animBg="1"/>
      <p:bldP spid="12" grpId="0" bldLvl="0" animBg="1"/>
      <p:bldP spid="14" grpId="0" bldLvl="0" animBg="1"/>
      <p:bldP spid="15" grpId="0" bldLvl="0" animBg="1"/>
      <p:bldP spid="16"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378048" y="469738"/>
            <a:ext cx="4533242" cy="4127996"/>
            <a:chOff x="3111354" y="862977"/>
            <a:chExt cx="6044322" cy="5503995"/>
          </a:xfrm>
        </p:grpSpPr>
        <p:grpSp>
          <p:nvGrpSpPr>
            <p:cNvPr id="16" name="组合 15"/>
            <p:cNvGrpSpPr/>
            <p:nvPr/>
          </p:nvGrpSpPr>
          <p:grpSpPr>
            <a:xfrm>
              <a:off x="3111354" y="862977"/>
              <a:ext cx="6044322" cy="5503995"/>
              <a:chOff x="3241982" y="577970"/>
              <a:chExt cx="6044322" cy="5503995"/>
            </a:xfrm>
          </p:grpSpPr>
          <p:grpSp>
            <p:nvGrpSpPr>
              <p:cNvPr id="14" name="组合 13"/>
              <p:cNvGrpSpPr/>
              <p:nvPr/>
            </p:nvGrpSpPr>
            <p:grpSpPr>
              <a:xfrm>
                <a:off x="3241982" y="577970"/>
                <a:ext cx="6044322" cy="5503995"/>
                <a:chOff x="3230107" y="471093"/>
                <a:chExt cx="6044322" cy="5503995"/>
              </a:xfrm>
            </p:grpSpPr>
            <p:sp>
              <p:nvSpPr>
                <p:cNvPr id="7" name="椭圆 6"/>
                <p:cNvSpPr/>
                <p:nvPr/>
              </p:nvSpPr>
              <p:spPr>
                <a:xfrm>
                  <a:off x="3230107" y="2375088"/>
                  <a:ext cx="3600000" cy="3600000"/>
                </a:xfrm>
                <a:prstGeom prst="ellipse">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椭圆 8"/>
                <p:cNvSpPr/>
                <p:nvPr/>
              </p:nvSpPr>
              <p:spPr>
                <a:xfrm>
                  <a:off x="5674429" y="2361232"/>
                  <a:ext cx="3600000" cy="3600000"/>
                </a:xfrm>
                <a:prstGeom prst="ellipse">
                  <a:avLst/>
                </a:prstGeom>
                <a:solidFill>
                  <a:schemeClr val="dk1">
                    <a:alpha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sz="1350"/>
                </a:p>
              </p:txBody>
            </p:sp>
            <p:sp>
              <p:nvSpPr>
                <p:cNvPr id="10" name="椭圆 9"/>
                <p:cNvSpPr/>
                <p:nvPr/>
              </p:nvSpPr>
              <p:spPr>
                <a:xfrm>
                  <a:off x="4484924" y="471093"/>
                  <a:ext cx="3600000" cy="3600000"/>
                </a:xfrm>
                <a:prstGeom prst="ellipse">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grpSp>
          <p:grpSp>
            <p:nvGrpSpPr>
              <p:cNvPr id="15" name="组合 14"/>
              <p:cNvGrpSpPr/>
              <p:nvPr/>
            </p:nvGrpSpPr>
            <p:grpSpPr>
              <a:xfrm>
                <a:off x="3643797" y="1258784"/>
                <a:ext cx="5306211" cy="3444370"/>
                <a:chOff x="3643797" y="1258784"/>
                <a:chExt cx="5306211" cy="3444370"/>
              </a:xfrm>
            </p:grpSpPr>
            <p:sp>
              <p:nvSpPr>
                <p:cNvPr id="11" name="TextBox 10"/>
                <p:cNvSpPr txBox="1"/>
                <p:nvPr/>
              </p:nvSpPr>
              <p:spPr>
                <a:xfrm>
                  <a:off x="5165772" y="1258784"/>
                  <a:ext cx="2244436" cy="972820"/>
                </a:xfrm>
                <a:prstGeom prst="rect">
                  <a:avLst/>
                </a:prstGeom>
                <a:noFill/>
              </p:spPr>
              <p:txBody>
                <a:bodyPr wrap="square" rtlCol="0">
                  <a:spAutoFit/>
                </a:bodyPr>
                <a:lstStyle/>
                <a:p>
                  <a:pPr algn="ctr"/>
                  <a:r>
                    <a:rPr lang="zh-CN" altLang="en-US" sz="2800" b="1" dirty="0" smtClean="0">
                      <a:latin typeface="微软雅黑" panose="020B0503020204020204" pitchFamily="34" charset="-122"/>
                      <a:ea typeface="微软雅黑" panose="020B0503020204020204" pitchFamily="34" charset="-122"/>
                    </a:rPr>
                    <a:t>价值观</a:t>
                  </a:r>
                  <a:r>
                    <a:rPr lang="en-US" altLang="zh-CN" sz="1350" b="1" dirty="0" smtClean="0">
                      <a:latin typeface="微软雅黑" panose="020B0503020204020204" pitchFamily="34" charset="-122"/>
                      <a:ea typeface="微软雅黑" panose="020B0503020204020204" pitchFamily="34" charset="-122"/>
                    </a:rPr>
                    <a:t>/</a:t>
                  </a:r>
                  <a:r>
                    <a:rPr lang="zh-CN" altLang="en-US" sz="1350" b="1" dirty="0" smtClean="0">
                      <a:latin typeface="微软雅黑" panose="020B0503020204020204" pitchFamily="34" charset="-122"/>
                      <a:ea typeface="微软雅黑" panose="020B0503020204020204" pitchFamily="34" charset="-122"/>
                    </a:rPr>
                    <a:t>需要</a:t>
                  </a:r>
                  <a:r>
                    <a:rPr lang="en-US" altLang="zh-CN" sz="1350" b="1" dirty="0" smtClean="0">
                      <a:latin typeface="微软雅黑" panose="020B0503020204020204" pitchFamily="34" charset="-122"/>
                      <a:ea typeface="微软雅黑" panose="020B0503020204020204" pitchFamily="34" charset="-122"/>
                    </a:rPr>
                    <a:t>/</a:t>
                  </a:r>
                  <a:r>
                    <a:rPr lang="zh-CN" altLang="en-US" sz="1350" b="1" dirty="0" smtClean="0">
                      <a:latin typeface="微软雅黑" panose="020B0503020204020204" pitchFamily="34" charset="-122"/>
                      <a:ea typeface="微软雅黑" panose="020B0503020204020204" pitchFamily="34" charset="-122"/>
                    </a:rPr>
                    <a:t>使命</a:t>
                  </a:r>
                  <a:r>
                    <a:rPr lang="en-US" altLang="zh-CN" sz="1350" b="1" dirty="0" smtClean="0">
                      <a:latin typeface="微软雅黑" panose="020B0503020204020204" pitchFamily="34" charset="-122"/>
                      <a:ea typeface="微软雅黑" panose="020B0503020204020204" pitchFamily="34" charset="-122"/>
                    </a:rPr>
                    <a:t>/</a:t>
                  </a:r>
                  <a:r>
                    <a:rPr lang="zh-CN" altLang="en-US" sz="1350" b="1" dirty="0" smtClean="0">
                      <a:latin typeface="微软雅黑" panose="020B0503020204020204" pitchFamily="34" charset="-122"/>
                      <a:ea typeface="微软雅黑" panose="020B0503020204020204" pitchFamily="34" charset="-122"/>
                      <a:sym typeface="+mn-ea"/>
                    </a:rPr>
                    <a:t>性格</a:t>
                  </a:r>
                  <a:r>
                    <a:rPr lang="en-US" altLang="zh-CN" sz="1350" b="1" dirty="0" smtClean="0">
                      <a:latin typeface="微软雅黑" panose="020B0503020204020204" pitchFamily="34" charset="-122"/>
                      <a:ea typeface="微软雅黑" panose="020B0503020204020204" pitchFamily="34" charset="-122"/>
                      <a:sym typeface="+mn-ea"/>
                    </a:rPr>
                    <a:t>/</a:t>
                  </a:r>
                  <a:r>
                    <a:rPr lang="zh-CN" altLang="en-US" sz="1350" b="1" dirty="0" smtClean="0">
                      <a:latin typeface="微软雅黑" panose="020B0503020204020204" pitchFamily="34" charset="-122"/>
                      <a:ea typeface="微软雅黑" panose="020B0503020204020204" pitchFamily="34" charset="-122"/>
                      <a:sym typeface="+mn-ea"/>
                    </a:rPr>
                    <a:t>兴趣</a:t>
                  </a:r>
                  <a:endParaRPr lang="zh-CN" altLang="en-US" sz="1350" b="1" dirty="0">
                    <a:latin typeface="微软雅黑" panose="020B0503020204020204" pitchFamily="34" charset="-122"/>
                    <a:ea typeface="微软雅黑" panose="020B0503020204020204" pitchFamily="34" charset="-122"/>
                  </a:endParaRPr>
                </a:p>
              </p:txBody>
            </p:sp>
            <p:sp>
              <p:nvSpPr>
                <p:cNvPr id="12" name="TextBox 11"/>
                <p:cNvSpPr txBox="1"/>
                <p:nvPr/>
              </p:nvSpPr>
              <p:spPr>
                <a:xfrm>
                  <a:off x="3643797" y="4023684"/>
                  <a:ext cx="2244436" cy="675640"/>
                </a:xfrm>
                <a:prstGeom prst="rect">
                  <a:avLst/>
                </a:prstGeom>
                <a:noFill/>
              </p:spPr>
              <p:txBody>
                <a:bodyPr wrap="square" rtlCol="0">
                  <a:spAutoFit/>
                </a:bodyPr>
                <a:lstStyle/>
                <a:p>
                  <a:pPr algn="ctr"/>
                  <a:r>
                    <a:rPr lang="zh-CN" altLang="en-US" sz="1350" b="1" dirty="0" smtClean="0">
                      <a:latin typeface="微软雅黑" panose="020B0503020204020204" pitchFamily="34" charset="-122"/>
                      <a:ea typeface="微软雅黑" panose="020B0503020204020204" pitchFamily="34" charset="-122"/>
                    </a:rPr>
                    <a:t>知识</a:t>
                  </a:r>
                  <a:r>
                    <a:rPr lang="en-US" altLang="zh-CN" sz="1350" b="1" dirty="0" smtClean="0">
                      <a:latin typeface="微软雅黑" panose="020B0503020204020204" pitchFamily="34" charset="-122"/>
                      <a:ea typeface="微软雅黑" panose="020B0503020204020204" pitchFamily="34" charset="-122"/>
                    </a:rPr>
                    <a:t>/</a:t>
                  </a:r>
                  <a:r>
                    <a:rPr lang="zh-CN" altLang="en-US" sz="1350" b="1" dirty="0" smtClean="0">
                      <a:latin typeface="微软雅黑" panose="020B0503020204020204" pitchFamily="34" charset="-122"/>
                      <a:ea typeface="微软雅黑" panose="020B0503020204020204" pitchFamily="34" charset="-122"/>
                    </a:rPr>
                    <a:t>技能</a:t>
                  </a:r>
                  <a:endParaRPr lang="en-US" altLang="zh-CN" sz="1350" b="1" dirty="0" smtClean="0">
                    <a:latin typeface="微软雅黑" panose="020B0503020204020204" pitchFamily="34" charset="-122"/>
                    <a:ea typeface="微软雅黑" panose="020B0503020204020204" pitchFamily="34" charset="-122"/>
                  </a:endParaRPr>
                </a:p>
                <a:p>
                  <a:pPr algn="ctr"/>
                  <a:r>
                    <a:rPr lang="zh-CN" altLang="en-US" sz="1350" b="1" dirty="0" smtClean="0">
                      <a:latin typeface="微软雅黑" panose="020B0503020204020204" pitchFamily="34" charset="-122"/>
                      <a:ea typeface="微软雅黑" panose="020B0503020204020204" pitchFamily="34" charset="-122"/>
                    </a:rPr>
                    <a:t>天赋</a:t>
                  </a:r>
                  <a:r>
                    <a:rPr lang="en-US" altLang="zh-CN" sz="1350" b="1" dirty="0" smtClean="0">
                      <a:latin typeface="微软雅黑" panose="020B0503020204020204" pitchFamily="34" charset="-122"/>
                      <a:ea typeface="微软雅黑" panose="020B0503020204020204" pitchFamily="34" charset="-122"/>
                    </a:rPr>
                    <a:t>/</a:t>
                  </a:r>
                  <a:r>
                    <a:rPr lang="zh-CN" altLang="en-US" sz="1350" b="1" dirty="0" smtClean="0">
                      <a:latin typeface="微软雅黑" panose="020B0503020204020204" pitchFamily="34" charset="-122"/>
                      <a:ea typeface="微软雅黑" panose="020B0503020204020204" pitchFamily="34" charset="-122"/>
                    </a:rPr>
                    <a:t>经历</a:t>
                  </a:r>
                  <a:r>
                    <a:rPr lang="en-US" altLang="zh-CN" sz="1350" b="1" dirty="0" smtClean="0">
                      <a:latin typeface="微软雅黑" panose="020B0503020204020204" pitchFamily="34" charset="-122"/>
                      <a:ea typeface="微软雅黑" panose="020B0503020204020204" pitchFamily="34" charset="-122"/>
                    </a:rPr>
                    <a:t>/</a:t>
                  </a:r>
                  <a:r>
                    <a:rPr lang="zh-CN" altLang="en-US" sz="1350" b="1" dirty="0" smtClean="0">
                      <a:latin typeface="微软雅黑" panose="020B0503020204020204" pitchFamily="34" charset="-122"/>
                      <a:ea typeface="微软雅黑" panose="020B0503020204020204" pitchFamily="34" charset="-122"/>
                    </a:rPr>
                    <a:t>人脉</a:t>
                  </a:r>
                  <a:endParaRPr lang="zh-CN" altLang="en-US" sz="1350" b="1" dirty="0">
                    <a:latin typeface="微软雅黑" panose="020B0503020204020204" pitchFamily="34" charset="-122"/>
                    <a:ea typeface="微软雅黑" panose="020B0503020204020204" pitchFamily="34" charset="-122"/>
                  </a:endParaRPr>
                </a:p>
              </p:txBody>
            </p:sp>
            <p:sp>
              <p:nvSpPr>
                <p:cNvPr id="13" name="TextBox 12"/>
                <p:cNvSpPr txBox="1"/>
                <p:nvPr/>
              </p:nvSpPr>
              <p:spPr>
                <a:xfrm>
                  <a:off x="6705572" y="4021709"/>
                  <a:ext cx="2244436" cy="681445"/>
                </a:xfrm>
                <a:prstGeom prst="rect">
                  <a:avLst/>
                </a:prstGeom>
                <a:noFill/>
              </p:spPr>
              <p:txBody>
                <a:bodyPr wrap="square" rtlCol="0">
                  <a:spAutoFit/>
                </a:bodyPr>
                <a:lstStyle/>
                <a:p>
                  <a:pPr algn="ctr"/>
                  <a:r>
                    <a:rPr lang="zh-CN" altLang="en-US" sz="1350" b="1" dirty="0" smtClean="0">
                      <a:latin typeface="微软雅黑" panose="020B0503020204020204" pitchFamily="34" charset="-122"/>
                      <a:ea typeface="微软雅黑" panose="020B0503020204020204" pitchFamily="34" charset="-122"/>
                    </a:rPr>
                    <a:t>宏观</a:t>
                  </a:r>
                  <a:r>
                    <a:rPr lang="en-US" altLang="zh-CN" sz="1350" b="1" dirty="0" smtClean="0">
                      <a:latin typeface="微软雅黑" panose="020B0503020204020204" pitchFamily="34" charset="-122"/>
                      <a:ea typeface="微软雅黑" panose="020B0503020204020204" pitchFamily="34" charset="-122"/>
                    </a:rPr>
                    <a:t>/</a:t>
                  </a:r>
                  <a:r>
                    <a:rPr lang="zh-CN" altLang="en-US" sz="1350" b="1" dirty="0" smtClean="0">
                      <a:latin typeface="微软雅黑" panose="020B0503020204020204" pitchFamily="34" charset="-122"/>
                      <a:ea typeface="微软雅黑" panose="020B0503020204020204" pitchFamily="34" charset="-122"/>
                    </a:rPr>
                    <a:t>产业</a:t>
                  </a:r>
                  <a:endParaRPr lang="en-US" altLang="zh-CN" sz="1350" b="1" dirty="0" smtClean="0">
                    <a:latin typeface="微软雅黑" panose="020B0503020204020204" pitchFamily="34" charset="-122"/>
                    <a:ea typeface="微软雅黑" panose="020B0503020204020204" pitchFamily="34" charset="-122"/>
                  </a:endParaRPr>
                </a:p>
                <a:p>
                  <a:pPr algn="ctr"/>
                  <a:r>
                    <a:rPr lang="zh-CN" altLang="en-US" sz="1350" b="1" dirty="0" smtClean="0">
                      <a:latin typeface="微软雅黑" panose="020B0503020204020204" pitchFamily="34" charset="-122"/>
                      <a:ea typeface="微软雅黑" panose="020B0503020204020204" pitchFamily="34" charset="-122"/>
                    </a:rPr>
                    <a:t>组织</a:t>
                  </a:r>
                  <a:r>
                    <a:rPr lang="en-US" altLang="zh-CN" sz="1350" b="1" dirty="0" smtClean="0">
                      <a:latin typeface="微软雅黑" panose="020B0503020204020204" pitchFamily="34" charset="-122"/>
                      <a:ea typeface="微软雅黑" panose="020B0503020204020204" pitchFamily="34" charset="-122"/>
                    </a:rPr>
                    <a:t>/</a:t>
                  </a:r>
                  <a:r>
                    <a:rPr lang="zh-CN" altLang="en-US" sz="1350" b="1" dirty="0" smtClean="0">
                      <a:latin typeface="微软雅黑" panose="020B0503020204020204" pitchFamily="34" charset="-122"/>
                      <a:ea typeface="微软雅黑" panose="020B0503020204020204" pitchFamily="34" charset="-122"/>
                    </a:rPr>
                    <a:t>职业</a:t>
                  </a:r>
                  <a:r>
                    <a:rPr lang="en-US" altLang="zh-CN" sz="1350" b="1" dirty="0" smtClean="0">
                      <a:latin typeface="微软雅黑" panose="020B0503020204020204" pitchFamily="34" charset="-122"/>
                      <a:ea typeface="微软雅黑" panose="020B0503020204020204" pitchFamily="34" charset="-122"/>
                    </a:rPr>
                    <a:t>/</a:t>
                  </a:r>
                  <a:r>
                    <a:rPr lang="zh-CN" altLang="en-US" sz="1350" b="1" dirty="0" smtClean="0">
                      <a:latin typeface="微软雅黑" panose="020B0503020204020204" pitchFamily="34" charset="-122"/>
                      <a:ea typeface="微软雅黑" panose="020B0503020204020204" pitchFamily="34" charset="-122"/>
                    </a:rPr>
                    <a:t>家庭</a:t>
                  </a:r>
                  <a:endParaRPr lang="zh-CN" altLang="en-US" sz="1350" b="1" dirty="0">
                    <a:latin typeface="微软雅黑" panose="020B0503020204020204" pitchFamily="34" charset="-122"/>
                    <a:ea typeface="微软雅黑" panose="020B0503020204020204" pitchFamily="34" charset="-122"/>
                  </a:endParaRPr>
                </a:p>
              </p:txBody>
            </p:sp>
          </p:grpSp>
        </p:grpSp>
        <p:sp>
          <p:nvSpPr>
            <p:cNvPr id="17" name="TextBox 16"/>
            <p:cNvSpPr txBox="1"/>
            <p:nvPr/>
          </p:nvSpPr>
          <p:spPr>
            <a:xfrm>
              <a:off x="5771408" y="3811979"/>
              <a:ext cx="748146" cy="398780"/>
            </a:xfrm>
            <a:prstGeom prst="rect">
              <a:avLst/>
            </a:prstGeom>
            <a:noFill/>
          </p:spPr>
          <p:txBody>
            <a:bodyPr wrap="square" rtlCol="0">
              <a:spAutoFit/>
            </a:bodyPr>
            <a:lstStyle/>
            <a:p>
              <a:pPr algn="ctr"/>
              <a:r>
                <a:rPr lang="zh-CN" altLang="en-US" sz="1350" b="1" dirty="0" smtClean="0">
                  <a:latin typeface="微软雅黑" panose="020B0503020204020204" pitchFamily="34" charset="-122"/>
                  <a:ea typeface="微软雅黑" panose="020B0503020204020204" pitchFamily="34" charset="-122"/>
                </a:rPr>
                <a:t>定位</a:t>
              </a:r>
              <a:endParaRPr lang="zh-CN" altLang="en-US" sz="1350" b="1" dirty="0" smtClean="0">
                <a:latin typeface="微软雅黑" panose="020B0503020204020204" pitchFamily="34" charset="-122"/>
                <a:ea typeface="微软雅黑" panose="020B0503020204020204" pitchFamily="34" charset="-122"/>
              </a:endParaRPr>
            </a:p>
          </p:txBody>
        </p:sp>
      </p:grpSp>
      <p:sp>
        <p:nvSpPr>
          <p:cNvPr id="19" name="矩形 18"/>
          <p:cNvSpPr/>
          <p:nvPr/>
        </p:nvSpPr>
        <p:spPr>
          <a:xfrm>
            <a:off x="787407" y="244249"/>
            <a:ext cx="1402080" cy="460375"/>
          </a:xfrm>
          <a:prstGeom prst="rect">
            <a:avLst/>
          </a:prstGeom>
        </p:spPr>
        <p:txBody>
          <a:bodyPr wrap="none">
            <a:spAutoFit/>
          </a:bodyPr>
          <a:lstStyle/>
          <a:p>
            <a:r>
              <a:rPr lang="zh-CN" altLang="en-US" sz="2400" b="1" dirty="0" smtClean="0">
                <a:solidFill>
                  <a:schemeClr val="tx1">
                    <a:lumMod val="65000"/>
                    <a:lumOff val="35000"/>
                  </a:schemeClr>
                </a:solidFill>
                <a:latin typeface="微软雅黑" panose="020B0503020204020204" pitchFamily="34" charset="-122"/>
                <a:ea typeface="微软雅黑" panose="020B0503020204020204" pitchFamily="34" charset="-122"/>
                <a:cs typeface="+mj-cs"/>
              </a:rPr>
              <a:t>职业定位</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cs typeface="+mj-cs"/>
            </a:endParaRPr>
          </a:p>
        </p:txBody>
      </p:sp>
      <p:sp>
        <p:nvSpPr>
          <p:cNvPr id="3" name="等腰三角形 2"/>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TextBox 119"/>
          <p:cNvSpPr txBox="1"/>
          <p:nvPr/>
        </p:nvSpPr>
        <p:spPr>
          <a:xfrm>
            <a:off x="778144" y="1320390"/>
            <a:ext cx="3130559" cy="706755"/>
          </a:xfrm>
          <a:prstGeom prst="rect">
            <a:avLst/>
          </a:prstGeom>
          <a:noFill/>
        </p:spPr>
        <p:txBody>
          <a:bodyPr wrap="square" rtlCol="0">
            <a:spAutoFit/>
          </a:bodyPr>
          <a:lstStyle/>
          <a:p>
            <a:pPr defTabSz="685800"/>
            <a:r>
              <a:rPr lang="zh-CN" altLang="en-US" sz="4000" b="1" dirty="0">
                <a:solidFill>
                  <a:schemeClr val="accent3"/>
                </a:solidFill>
                <a:latin typeface="微软雅黑" panose="020B0503020204020204" pitchFamily="34" charset="-122"/>
                <a:ea typeface="微软雅黑" panose="020B0503020204020204" pitchFamily="34" charset="-122"/>
                <a:cs typeface="+mn-ea"/>
                <a:sym typeface="+mn-lt"/>
              </a:rPr>
              <a:t>思考</a:t>
            </a:r>
            <a:endParaRPr lang="zh-CN" altLang="en-US" sz="4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1859280" y="1549400"/>
            <a:ext cx="6355080" cy="1799590"/>
          </a:xfrm>
          <a:prstGeom prst="rect">
            <a:avLst/>
          </a:prstGeom>
          <a:noFill/>
        </p:spPr>
        <p:txBody>
          <a:bodyPr wrap="none" rtlCol="0">
            <a:spAutoFit/>
          </a:bodyPr>
          <a:p>
            <a:pPr>
              <a:lnSpc>
                <a:spcPct val="150000"/>
              </a:lnSpc>
            </a:pPr>
            <a:r>
              <a:rPr lang="zh-CN" altLang="en-US" sz="1800">
                <a:latin typeface="微软雅黑" panose="020B0503020204020204" pitchFamily="34" charset="-122"/>
                <a:ea typeface="微软雅黑" panose="020B0503020204020204" pitchFamily="34" charset="-122"/>
                <a:cs typeface="微软雅黑" panose="020B0503020204020204" pitchFamily="34" charset="-122"/>
              </a:rPr>
              <a:t>有关工作的一分钟联想</a:t>
            </a: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我希望工作</a:t>
            </a:r>
            <a:r>
              <a:rPr lang="en-US" altLang="zh-CN" sz="3200" b="1">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pPr>
            <a:r>
              <a:rPr lang="zh-CN" altLang="en-US">
                <a:latin typeface="微软雅黑" panose="020B0503020204020204" pitchFamily="34" charset="-122"/>
                <a:ea typeface="微软雅黑" panose="020B0503020204020204" pitchFamily="34" charset="-122"/>
                <a:cs typeface="微软雅黑" panose="020B0503020204020204" pitchFamily="34" charset="-122"/>
              </a:rPr>
              <a:t>请在一分钟时间内尽可能地写下你头脑中所联想到的任何短语</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TextBox 119"/>
          <p:cNvSpPr txBox="1"/>
          <p:nvPr/>
        </p:nvSpPr>
        <p:spPr>
          <a:xfrm>
            <a:off x="840374" y="244700"/>
            <a:ext cx="3130559" cy="398780"/>
          </a:xfrm>
          <a:prstGeom prst="rect">
            <a:avLst/>
          </a:prstGeom>
          <a:noFill/>
        </p:spPr>
        <p:txBody>
          <a:bodyPr wrap="square" rtlCol="0">
            <a:spAutoFit/>
          </a:bodyPr>
          <a:p>
            <a:pPr defTabSz="685800"/>
            <a:r>
              <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rPr>
              <a:t>价值观与职业</a:t>
            </a:r>
            <a:endPar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3159125" y="1381125"/>
            <a:ext cx="2751455" cy="2063750"/>
          </a:xfrm>
          <a:prstGeom prst="rect">
            <a:avLst/>
          </a:prstGeom>
        </p:spPr>
      </p:pic>
      <p:sp>
        <p:nvSpPr>
          <p:cNvPr id="13" name="Content Placeholder 2"/>
          <p:cNvSpPr txBox="1"/>
          <p:nvPr/>
        </p:nvSpPr>
        <p:spPr>
          <a:xfrm>
            <a:off x="1931670" y="3378200"/>
            <a:ext cx="3164205" cy="571500"/>
          </a:xfrm>
          <a:prstGeom prst="rect">
            <a:avLst/>
          </a:prstGeom>
        </p:spPr>
        <p:txBody>
          <a:bodyPr vert="horz" lIns="51414" tIns="25707" rIns="51414" bIns="25707"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挑战性</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Content Placeholder 2"/>
          <p:cNvSpPr txBox="1"/>
          <p:nvPr/>
        </p:nvSpPr>
        <p:spPr>
          <a:xfrm>
            <a:off x="5357495" y="1467485"/>
            <a:ext cx="1739265" cy="275590"/>
          </a:xfrm>
          <a:prstGeom prst="rect">
            <a:avLst/>
          </a:prstGeom>
        </p:spPr>
        <p:txBody>
          <a:bodyPr vert="horz" lIns="51414" tIns="25707" rIns="51414" bIns="25707"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朝阳企业</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Content Placeholder 2"/>
          <p:cNvSpPr txBox="1"/>
          <p:nvPr/>
        </p:nvSpPr>
        <p:spPr>
          <a:xfrm>
            <a:off x="3614420" y="3949700"/>
            <a:ext cx="1596390" cy="429260"/>
          </a:xfrm>
          <a:prstGeom prst="rect">
            <a:avLst/>
          </a:prstGeom>
        </p:spPr>
        <p:txBody>
          <a:bodyPr vert="horz" lIns="51414" tIns="25707" rIns="51414" bIns="2570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rPr>
              <a:t>服务社会</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Content Placeholder 2"/>
          <p:cNvSpPr txBox="1"/>
          <p:nvPr/>
        </p:nvSpPr>
        <p:spPr>
          <a:xfrm>
            <a:off x="2467610" y="1538605"/>
            <a:ext cx="1254125" cy="275590"/>
          </a:xfrm>
          <a:prstGeom prst="rect">
            <a:avLst/>
          </a:prstGeom>
        </p:spPr>
        <p:txBody>
          <a:bodyPr vert="horz" lIns="51414" tIns="25707" rIns="51414" bIns="2570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rPr>
              <a:t>工作狂人</a:t>
            </a:r>
            <a:endPar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Content Placeholder 2"/>
          <p:cNvSpPr txBox="1"/>
          <p:nvPr/>
        </p:nvSpPr>
        <p:spPr>
          <a:xfrm>
            <a:off x="2103120" y="1932305"/>
            <a:ext cx="1514475" cy="275590"/>
          </a:xfrm>
          <a:prstGeom prst="rect">
            <a:avLst/>
          </a:prstGeom>
        </p:spPr>
        <p:txBody>
          <a:bodyPr vert="horz" lIns="51414" tIns="25707" rIns="51414" bIns="25707" rtlCol="0">
            <a:normAutofit fontScale="8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1575" b="1" dirty="0">
                <a:solidFill>
                  <a:schemeClr val="bg1">
                    <a:lumMod val="50000"/>
                  </a:schemeClr>
                </a:solidFill>
                <a:latin typeface="微软雅黑" panose="020B0503020204020204" pitchFamily="34" charset="-122"/>
                <a:ea typeface="微软雅黑" panose="020B0503020204020204" pitchFamily="34" charset="-122"/>
              </a:rPr>
              <a:t>996</a:t>
            </a:r>
            <a:endParaRPr lang="en-US" altLang="zh-CN" sz="1575"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0" name="Content Placeholder 2"/>
          <p:cNvSpPr txBox="1"/>
          <p:nvPr/>
        </p:nvSpPr>
        <p:spPr>
          <a:xfrm>
            <a:off x="5112385" y="3395345"/>
            <a:ext cx="2105025" cy="275590"/>
          </a:xfrm>
          <a:prstGeom prst="rect">
            <a:avLst/>
          </a:prstGeom>
        </p:spPr>
        <p:txBody>
          <a:bodyPr vert="horz" lIns="51414" tIns="25707" rIns="51414" bIns="2570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zh-CN" sz="1800" b="1" dirty="0">
                <a:solidFill>
                  <a:schemeClr val="bg1">
                    <a:lumMod val="65000"/>
                  </a:schemeClr>
                </a:solidFill>
                <a:latin typeface="微软雅黑" panose="020B0503020204020204" pitchFamily="34" charset="-122"/>
                <a:ea typeface="微软雅黑" panose="020B0503020204020204" pitchFamily="34" charset="-122"/>
              </a:rPr>
              <a:t>发展前景好</a:t>
            </a:r>
            <a:endParaRPr lang="zh-CN" sz="18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41" name="Content Placeholder 2"/>
          <p:cNvSpPr txBox="1"/>
          <p:nvPr/>
        </p:nvSpPr>
        <p:spPr>
          <a:xfrm>
            <a:off x="1973140" y="1105246"/>
            <a:ext cx="1773951" cy="275366"/>
          </a:xfrm>
          <a:prstGeom prst="rect">
            <a:avLst/>
          </a:prstGeom>
        </p:spPr>
        <p:txBody>
          <a:bodyPr vert="horz" lIns="51414" tIns="25707" rIns="51414" bIns="25707"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社会认可度高</a:t>
            </a: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2" name="Content Placeholder 2"/>
          <p:cNvSpPr txBox="1"/>
          <p:nvPr/>
        </p:nvSpPr>
        <p:spPr>
          <a:xfrm>
            <a:off x="1386840" y="2907665"/>
            <a:ext cx="2260600" cy="367030"/>
          </a:xfrm>
          <a:prstGeom prst="rect">
            <a:avLst/>
          </a:prstGeom>
        </p:spPr>
        <p:txBody>
          <a:bodyPr vert="horz" lIns="51414" tIns="25707" rIns="51414" bIns="2570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z="1400" b="1" dirty="0">
                <a:solidFill>
                  <a:schemeClr val="bg1">
                    <a:lumMod val="65000"/>
                  </a:schemeClr>
                </a:solidFill>
                <a:latin typeface="微软雅黑" panose="020B0503020204020204" pitchFamily="34" charset="-122"/>
                <a:ea typeface="微软雅黑" panose="020B0503020204020204" pitchFamily="34" charset="-122"/>
              </a:rPr>
              <a:t>休息时间足够</a:t>
            </a:r>
            <a:endParaRPr lang="zh-CN" altLang="en-US" sz="14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0" name="Content Placeholder 2"/>
          <p:cNvSpPr txBox="1"/>
          <p:nvPr/>
        </p:nvSpPr>
        <p:spPr>
          <a:xfrm>
            <a:off x="5028565" y="1171575"/>
            <a:ext cx="2188845" cy="367030"/>
          </a:xfrm>
          <a:prstGeom prst="rect">
            <a:avLst/>
          </a:prstGeom>
        </p:spPr>
        <p:txBody>
          <a:bodyPr vert="horz" lIns="51414" tIns="25707" rIns="51414" bIns="25707"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rPr>
              <a:t>企业文化好</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6" name="Content Placeholder 2"/>
          <p:cNvSpPr txBox="1"/>
          <p:nvPr/>
        </p:nvSpPr>
        <p:spPr>
          <a:xfrm>
            <a:off x="5507192" y="2047830"/>
            <a:ext cx="1773951" cy="275366"/>
          </a:xfrm>
          <a:prstGeom prst="rect">
            <a:avLst/>
          </a:prstGeom>
        </p:spPr>
        <p:txBody>
          <a:bodyPr vert="horz" lIns="51414" tIns="25707" rIns="51414" bIns="25707"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1500" b="1" dirty="0">
                <a:solidFill>
                  <a:schemeClr val="bg1">
                    <a:lumMod val="65000"/>
                  </a:schemeClr>
                </a:solidFill>
                <a:latin typeface="微软雅黑" panose="020B0503020204020204" pitchFamily="34" charset="-122"/>
                <a:ea typeface="微软雅黑" panose="020B0503020204020204" pitchFamily="34" charset="-122"/>
              </a:rPr>
              <a:t>公司年轻人多</a:t>
            </a:r>
            <a:endParaRPr lang="zh-CN" altLang="en-US" sz="15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63" name="Content Placeholder 2"/>
          <p:cNvSpPr txBox="1"/>
          <p:nvPr/>
        </p:nvSpPr>
        <p:spPr>
          <a:xfrm>
            <a:off x="3721735" y="1381125"/>
            <a:ext cx="2445385" cy="275590"/>
          </a:xfrm>
          <a:prstGeom prst="rect">
            <a:avLst/>
          </a:prstGeom>
        </p:spPr>
        <p:txBody>
          <a:bodyPr vert="horz" lIns="51414" tIns="25707" rIns="51414" bIns="25707"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sz="2400" b="1" dirty="0">
                <a:solidFill>
                  <a:schemeClr val="tx1">
                    <a:lumMod val="85000"/>
                    <a:lumOff val="15000"/>
                  </a:schemeClr>
                </a:solidFill>
                <a:latin typeface="微软雅黑" panose="020B0503020204020204" pitchFamily="34" charset="-122"/>
                <a:ea typeface="微软雅黑" panose="020B0503020204020204" pitchFamily="34" charset="-122"/>
              </a:rPr>
              <a:t>同事有趣</a:t>
            </a:r>
            <a:endParaRPr lang="zh-CN" sz="2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0" name="Content Placeholder 2"/>
          <p:cNvSpPr txBox="1"/>
          <p:nvPr/>
        </p:nvSpPr>
        <p:spPr>
          <a:xfrm>
            <a:off x="5406390" y="2395220"/>
            <a:ext cx="2164715" cy="308610"/>
          </a:xfrm>
          <a:prstGeom prst="rect">
            <a:avLst/>
          </a:prstGeom>
        </p:spPr>
        <p:txBody>
          <a:bodyPr vert="horz" lIns="51414" tIns="25707" rIns="51414" bIns="2570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3600" b="1" dirty="0">
                <a:solidFill>
                  <a:schemeClr val="tx1">
                    <a:lumMod val="85000"/>
                    <a:lumOff val="15000"/>
                  </a:schemeClr>
                </a:solidFill>
                <a:latin typeface="微软雅黑" panose="020B0503020204020204" pitchFamily="34" charset="-122"/>
                <a:ea typeface="微软雅黑" panose="020B0503020204020204" pitchFamily="34" charset="-122"/>
              </a:rPr>
              <a:t>舒适安逸</a:t>
            </a:r>
            <a:endParaRPr lang="zh-CN" altLang="en-US" sz="3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2" name="Content Placeholder 2"/>
          <p:cNvSpPr txBox="1"/>
          <p:nvPr/>
        </p:nvSpPr>
        <p:spPr>
          <a:xfrm>
            <a:off x="1671320" y="2166620"/>
            <a:ext cx="2145665" cy="537210"/>
          </a:xfrm>
          <a:prstGeom prst="rect">
            <a:avLst/>
          </a:prstGeom>
        </p:spPr>
        <p:txBody>
          <a:bodyPr vert="horz" lIns="51414" tIns="25707" rIns="51414" bIns="25707" rtlCol="0"/>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rPr>
              <a:t>工资多多</a:t>
            </a:r>
            <a:endParaRPr lang="zh-CN" altLang="en-US" sz="32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5" name="Content Placeholder 2"/>
          <p:cNvSpPr txBox="1"/>
          <p:nvPr/>
        </p:nvSpPr>
        <p:spPr>
          <a:xfrm>
            <a:off x="2044065" y="3274695"/>
            <a:ext cx="1954530" cy="275590"/>
          </a:xfrm>
          <a:prstGeom prst="rect">
            <a:avLst/>
          </a:prstGeom>
        </p:spPr>
        <p:txBody>
          <a:bodyPr vert="horz" lIns="51414" tIns="25707" rIns="51414" bIns="25707"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sz="1575" b="1" dirty="0">
                <a:solidFill>
                  <a:schemeClr val="bg1">
                    <a:lumMod val="65000"/>
                  </a:schemeClr>
                </a:solidFill>
                <a:latin typeface="微软雅黑" panose="020B0503020204020204" pitchFamily="34" charset="-122"/>
                <a:ea typeface="微软雅黑" panose="020B0503020204020204" pitchFamily="34" charset="-122"/>
              </a:rPr>
              <a:t>成长</a:t>
            </a:r>
            <a:endParaRPr lang="zh-CN" sz="1575"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 name="Content Placeholder 2"/>
          <p:cNvSpPr txBox="1"/>
          <p:nvPr/>
        </p:nvSpPr>
        <p:spPr>
          <a:xfrm>
            <a:off x="3941445" y="983615"/>
            <a:ext cx="2392680" cy="275590"/>
          </a:xfrm>
          <a:prstGeom prst="rect">
            <a:avLst/>
          </a:prstGeom>
        </p:spPr>
        <p:txBody>
          <a:bodyPr vert="horz" lIns="51414" tIns="25707" rIns="51414" bIns="25707"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sz="2000" b="1" dirty="0">
                <a:solidFill>
                  <a:schemeClr val="tx1">
                    <a:lumMod val="50000"/>
                    <a:lumOff val="50000"/>
                  </a:schemeClr>
                </a:solidFill>
                <a:latin typeface="微软雅黑" panose="020B0503020204020204" pitchFamily="34" charset="-122"/>
                <a:ea typeface="微软雅黑" panose="020B0503020204020204" pitchFamily="34" charset="-122"/>
              </a:rPr>
              <a:t>离家</a:t>
            </a:r>
            <a:r>
              <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rPr>
              <a:t>3Km</a:t>
            </a:r>
            <a:endPar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 name="Content Placeholder 2"/>
          <p:cNvSpPr txBox="1"/>
          <p:nvPr/>
        </p:nvSpPr>
        <p:spPr>
          <a:xfrm>
            <a:off x="2039620" y="2623185"/>
            <a:ext cx="1453515" cy="275590"/>
          </a:xfrm>
          <a:prstGeom prst="rect">
            <a:avLst/>
          </a:prstGeom>
        </p:spPr>
        <p:txBody>
          <a:bodyPr vert="horz" lIns="51414" tIns="25707" rIns="51414" bIns="25707"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领导和蔼</a:t>
            </a:r>
            <a:endParaRPr 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Content Placeholder 2"/>
          <p:cNvSpPr txBox="1"/>
          <p:nvPr/>
        </p:nvSpPr>
        <p:spPr>
          <a:xfrm>
            <a:off x="5104130" y="3662680"/>
            <a:ext cx="1674495" cy="275590"/>
          </a:xfrm>
          <a:prstGeom prst="rect">
            <a:avLst/>
          </a:prstGeom>
        </p:spPr>
        <p:txBody>
          <a:bodyPr vert="horz" lIns="51414" tIns="25707" rIns="51414" bIns="25707"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sz="2000" b="1" dirty="0">
                <a:solidFill>
                  <a:schemeClr val="tx1">
                    <a:lumMod val="50000"/>
                    <a:lumOff val="50000"/>
                  </a:schemeClr>
                </a:solidFill>
                <a:latin typeface="微软雅黑" panose="020B0503020204020204" pitchFamily="34" charset="-122"/>
                <a:ea typeface="微软雅黑" panose="020B0503020204020204" pitchFamily="34" charset="-122"/>
              </a:rPr>
              <a:t>与专业相关</a:t>
            </a:r>
            <a:endParaRPr 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 name="Content Placeholder 2"/>
          <p:cNvSpPr txBox="1"/>
          <p:nvPr/>
        </p:nvSpPr>
        <p:spPr>
          <a:xfrm>
            <a:off x="2578735" y="3395345"/>
            <a:ext cx="1674495" cy="275590"/>
          </a:xfrm>
          <a:prstGeom prst="rect">
            <a:avLst/>
          </a:prstGeom>
        </p:spPr>
        <p:txBody>
          <a:bodyPr vert="horz" lIns="51414" tIns="25707" rIns="51414" bIns="25707"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sz="2000" b="1" dirty="0">
                <a:solidFill>
                  <a:schemeClr val="tx1">
                    <a:lumMod val="50000"/>
                    <a:lumOff val="50000"/>
                  </a:schemeClr>
                </a:solidFill>
                <a:latin typeface="微软雅黑" panose="020B0503020204020204" pitchFamily="34" charset="-122"/>
                <a:ea typeface="微软雅黑" panose="020B0503020204020204" pitchFamily="34" charset="-122"/>
              </a:rPr>
              <a:t>与兴趣相关</a:t>
            </a:r>
            <a:endParaRPr lang="zh-CN" sz="20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Content Placeholder 2"/>
          <p:cNvSpPr txBox="1"/>
          <p:nvPr/>
        </p:nvSpPr>
        <p:spPr>
          <a:xfrm>
            <a:off x="3555365" y="2978785"/>
            <a:ext cx="3164205" cy="571500"/>
          </a:xfrm>
          <a:prstGeom prst="rect">
            <a:avLst/>
          </a:prstGeom>
        </p:spPr>
        <p:txBody>
          <a:bodyPr vert="horz" lIns="51414" tIns="25707" rIns="51414" bIns="25707"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铁饭碗</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lstStyle/>
          <a:p>
            <a:pPr defTabSz="685800"/>
            <a:r>
              <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rPr>
              <a:t>确立内在标准</a:t>
            </a:r>
            <a:endParaRPr lang="zh-CN" altLang="id-ID"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415925" y="931545"/>
            <a:ext cx="1998345" cy="664845"/>
          </a:xfrm>
          <a:prstGeom prst="rect">
            <a:avLst/>
          </a:prstGeom>
          <a:solidFill>
            <a:srgbClr val="32B6B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marL="0" marR="0" lvl="0" algn="ctr" defTabSz="914400" rtl="0" eaLnBrk="1" latinLnBrk="0" hangingPunct="1">
              <a:lnSpc>
                <a:spcPct val="100000"/>
              </a:lnSpc>
              <a:spcBef>
                <a:spcPts val="0"/>
              </a:spcBef>
              <a:buNone/>
            </a:pPr>
            <a:r>
              <a:rPr kumimoji="0" lang="zh-CN" altLang="en-US" sz="1400" b="1" i="0" u="none" strike="noStrike" kern="1200" cap="none" spc="0" normalizeH="0" baseline="0" dirty="0">
                <a:solidFill>
                  <a:srgbClr val="FFFFFF"/>
                </a:solidFill>
                <a:latin typeface="微软雅黑" panose="020B0503020204020204" pitchFamily="34" charset="-122"/>
                <a:ea typeface="微软雅黑" panose="020B0503020204020204" pitchFamily="34" charset="-122"/>
                <a:cs typeface="+mn-ea"/>
                <a:sym typeface="+mn-ea"/>
              </a:rPr>
              <a:t>基于价值观（内在标准）的选择工具</a:t>
            </a:r>
            <a:r>
              <a:rPr kumimoji="0" lang="zh-CN" altLang="en-US" sz="1400" b="1" i="0" u="none" strike="noStrike" kern="1200" cap="none" spc="0" normalizeH="0" baseline="0" dirty="0">
                <a:solidFill>
                  <a:srgbClr val="FFFFFF"/>
                </a:solidFill>
                <a:latin typeface="Calibri" panose="020F0502020204030204" charset="0"/>
                <a:ea typeface="微软雅黑" panose="020B0503020204020204" pitchFamily="34" charset="-122"/>
                <a:cs typeface="+mn-ea"/>
                <a:sym typeface="+mn-ea"/>
              </a:rPr>
              <a:t>③</a:t>
            </a:r>
            <a:endParaRPr kumimoji="0" lang="zh-CN" altLang="en-US" sz="1400" b="1" i="0" u="none" strike="noStrike" kern="1200" cap="none" spc="0" normalizeH="0" baseline="0" dirty="0">
              <a:solidFill>
                <a:srgbClr val="FFFFFF"/>
              </a:solidFill>
              <a:latin typeface="Calibri" panose="020F0502020204030204" charset="0"/>
              <a:ea typeface="微软雅黑" panose="020B0503020204020204" pitchFamily="34" charset="-122"/>
              <a:cs typeface="+mn-ea"/>
              <a:sym typeface="+mn-ea"/>
            </a:endParaRPr>
          </a:p>
        </p:txBody>
      </p:sp>
      <p:sp>
        <p:nvSpPr>
          <p:cNvPr id="22" name="文本框 21"/>
          <p:cNvSpPr txBox="1"/>
          <p:nvPr/>
        </p:nvSpPr>
        <p:spPr>
          <a:xfrm>
            <a:off x="2639695" y="700405"/>
            <a:ext cx="6080125" cy="1383665"/>
          </a:xfrm>
          <a:prstGeom prst="rect">
            <a:avLst/>
          </a:prstGeom>
          <a:noFill/>
        </p:spPr>
        <p:txBody>
          <a:bodyPr wrap="square" rtlCol="0">
            <a:spAutoFit/>
          </a:bodyPr>
          <a:p>
            <a:pPr algn="l" fontAlgn="auto">
              <a:lnSpc>
                <a:spcPct val="200000"/>
              </a:lnSpc>
              <a:buClrTx/>
              <a:buSzTx/>
              <a:buFont typeface="Wingdings" panose="05000000000000000000" charset="0"/>
              <a:buNone/>
            </a:pPr>
            <a:r>
              <a:rPr lang="en-US" altLang="zh-CN" sz="1200" b="1" dirty="0">
                <a:latin typeface="微软雅黑" panose="020B0503020204020204" pitchFamily="34" charset="-122"/>
                <a:ea typeface="微软雅黑" panose="020B0503020204020204" pitchFamily="34" charset="-122"/>
              </a:rPr>
              <a:t>信念审视法</a:t>
            </a:r>
            <a:endParaRPr lang="en-US" altLang="zh-CN" sz="1200" b="1" dirty="0">
              <a:latin typeface="微软雅黑" panose="020B0503020204020204" pitchFamily="34" charset="-122"/>
              <a:ea typeface="微软雅黑" panose="020B0503020204020204" pitchFamily="34" charset="-122"/>
            </a:endParaRPr>
          </a:p>
          <a:p>
            <a:pPr indent="0" fontAlgn="auto">
              <a:lnSpc>
                <a:spcPct val="200000"/>
              </a:lnSpc>
              <a:buFont typeface="Wingdings" panose="05000000000000000000" charset="0"/>
              <a:buNone/>
            </a:pPr>
            <a:r>
              <a:rPr lang="zh-CN" altLang="en-US" sz="1000" dirty="0">
                <a:latin typeface="微软雅黑" panose="020B0503020204020204" pitchFamily="34" charset="-122"/>
                <a:ea typeface="微软雅黑" panose="020B0503020204020204" pitchFamily="34" charset="-122"/>
              </a:rPr>
              <a:t>目标能否变成行动，通常取决于两个因素：一是个体无法控制的因素，即外部因素；二是个体内心对目标的信念情况，也就是个体对目标重要信念的支持程度。人们控制外部因素的能力是有限的，运用信念审视法去检验自身对目标实现的重要性和支持度，有助于激发行动，达成目标。信念审视从</a:t>
            </a:r>
            <a:r>
              <a:rPr lang="en-US" altLang="zh-CN" sz="1000" dirty="0">
                <a:latin typeface="微软雅黑" panose="020B0503020204020204" pitchFamily="34" charset="-122"/>
                <a:ea typeface="微软雅黑" panose="020B0503020204020204" pitchFamily="34" charset="-122"/>
              </a:rPr>
              <a:t>5</a:t>
            </a:r>
            <a:r>
              <a:rPr lang="zh-CN" altLang="en-US" sz="1000" dirty="0">
                <a:latin typeface="微软雅黑" panose="020B0503020204020204" pitchFamily="34" charset="-122"/>
                <a:ea typeface="微软雅黑" panose="020B0503020204020204" pitchFamily="34" charset="-122"/>
              </a:rPr>
              <a:t>个方面进行：</a:t>
            </a:r>
            <a:endParaRPr lang="zh-CN" altLang="en-US" sz="1000" dirty="0">
              <a:latin typeface="微软雅黑" panose="020B0503020204020204" pitchFamily="34" charset="-122"/>
              <a:ea typeface="微软雅黑" panose="020B0503020204020204" pitchFamily="34" charset="-122"/>
            </a:endParaRPr>
          </a:p>
        </p:txBody>
      </p:sp>
      <p:sp>
        <p:nvSpPr>
          <p:cNvPr id="3" name="圆角矩形 2"/>
          <p:cNvSpPr/>
          <p:nvPr/>
        </p:nvSpPr>
        <p:spPr>
          <a:xfrm>
            <a:off x="608330" y="2228215"/>
            <a:ext cx="2212975" cy="1304290"/>
          </a:xfrm>
          <a:prstGeom prst="roundRect">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spcAft>
                <a:spcPts val="600"/>
              </a:spcAft>
            </a:pPr>
            <a:r>
              <a:rPr lang="zh-CN" altLang="en-US" sz="1400" b="1" dirty="0">
                <a:latin typeface="微软雅黑" panose="020B0503020204020204" pitchFamily="34" charset="-122"/>
                <a:ea typeface="微软雅黑" panose="020B0503020204020204" pitchFamily="34" charset="-122"/>
                <a:sym typeface="+mn-ea"/>
              </a:rPr>
              <a:t>意愿</a:t>
            </a:r>
            <a:endParaRPr lang="zh-CN" altLang="en-US" sz="1400" b="1" dirty="0">
              <a:latin typeface="微软雅黑" panose="020B0503020204020204" pitchFamily="34" charset="-122"/>
              <a:ea typeface="微软雅黑" panose="020B0503020204020204" pitchFamily="34" charset="-122"/>
              <a:sym typeface="+mn-ea"/>
            </a:endParaRPr>
          </a:p>
          <a:p>
            <a:pPr algn="ctr"/>
            <a:r>
              <a:rPr lang="zh-CN" altLang="en-US" sz="1000" dirty="0">
                <a:latin typeface="微软雅黑" panose="020B0503020204020204" pitchFamily="34" charset="-122"/>
                <a:ea typeface="微软雅黑" panose="020B0503020204020204" pitchFamily="34" charset="-122"/>
                <a:sym typeface="+mn-ea"/>
              </a:rPr>
              <a:t>这个目标是否是我真正想要的？</a:t>
            </a:r>
            <a:endParaRPr lang="zh-CN" altLang="en-US" sz="1000" dirty="0">
              <a:latin typeface="微软雅黑" panose="020B0503020204020204" pitchFamily="34" charset="-122"/>
              <a:ea typeface="微软雅黑" panose="020B0503020204020204" pitchFamily="34" charset="-122"/>
              <a:sym typeface="+mn-ea"/>
            </a:endParaRPr>
          </a:p>
          <a:p>
            <a:pPr algn="ctr"/>
            <a:r>
              <a:rPr lang="zh-CN" altLang="en-US" sz="1000" dirty="0">
                <a:latin typeface="微软雅黑" panose="020B0503020204020204" pitchFamily="34" charset="-122"/>
                <a:ea typeface="微软雅黑" panose="020B0503020204020204" pitchFamily="34" charset="-122"/>
                <a:sym typeface="+mn-ea"/>
              </a:rPr>
              <a:t>是否是我内心向往的？</a:t>
            </a:r>
            <a:endParaRPr lang="zh-CN" altLang="en-US" sz="1000" dirty="0">
              <a:latin typeface="微软雅黑" panose="020B0503020204020204" pitchFamily="34" charset="-122"/>
              <a:ea typeface="微软雅黑" panose="020B0503020204020204" pitchFamily="34" charset="-122"/>
              <a:sym typeface="+mn-ea"/>
            </a:endParaRPr>
          </a:p>
        </p:txBody>
      </p:sp>
      <p:sp>
        <p:nvSpPr>
          <p:cNvPr id="14" name="圆角矩形 13"/>
          <p:cNvSpPr/>
          <p:nvPr/>
        </p:nvSpPr>
        <p:spPr>
          <a:xfrm>
            <a:off x="2112645" y="3670300"/>
            <a:ext cx="2212975" cy="1303655"/>
          </a:xfrm>
          <a:prstGeom prst="roundRect">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spcAft>
                <a:spcPts val="600"/>
              </a:spcAft>
            </a:pPr>
            <a:r>
              <a:rPr lang="zh-CN" altLang="en-US" sz="1400" b="1" dirty="0">
                <a:latin typeface="微软雅黑" panose="020B0503020204020204" pitchFamily="34" charset="-122"/>
                <a:ea typeface="微软雅黑" panose="020B0503020204020204" pitchFamily="34" charset="-122"/>
                <a:sym typeface="+mn-ea"/>
              </a:rPr>
              <a:t>实现的可能性</a:t>
            </a:r>
            <a:endParaRPr lang="zh-CN" altLang="en-US" sz="1400" b="1" dirty="0">
              <a:latin typeface="微软雅黑" panose="020B0503020204020204" pitchFamily="34" charset="-122"/>
              <a:ea typeface="微软雅黑" panose="020B0503020204020204" pitchFamily="34" charset="-122"/>
              <a:sym typeface="+mn-ea"/>
            </a:endParaRPr>
          </a:p>
          <a:p>
            <a:pPr algn="ctr"/>
            <a:r>
              <a:rPr lang="zh-CN" altLang="en-US" sz="1000" dirty="0">
                <a:latin typeface="微软雅黑" panose="020B0503020204020204" pitchFamily="34" charset="-122"/>
                <a:ea typeface="微软雅黑" panose="020B0503020204020204" pitchFamily="34" charset="-122"/>
                <a:sym typeface="+mn-ea"/>
              </a:rPr>
              <a:t>这个目标是否有可能实现？</a:t>
            </a:r>
            <a:endParaRPr lang="zh-CN" altLang="en-US" sz="1000" dirty="0">
              <a:latin typeface="微软雅黑" panose="020B0503020204020204" pitchFamily="34" charset="-122"/>
              <a:ea typeface="微软雅黑" panose="020B0503020204020204" pitchFamily="34" charset="-122"/>
              <a:sym typeface="+mn-ea"/>
            </a:endParaRPr>
          </a:p>
          <a:p>
            <a:pPr algn="ctr"/>
            <a:r>
              <a:rPr lang="zh-CN" altLang="en-US" sz="1000" dirty="0">
                <a:latin typeface="微软雅黑" panose="020B0503020204020204" pitchFamily="34" charset="-122"/>
                <a:ea typeface="微软雅黑" panose="020B0503020204020204" pitchFamily="34" charset="-122"/>
                <a:sym typeface="+mn-ea"/>
              </a:rPr>
              <a:t>我是否相信自己有可能实现？</a:t>
            </a:r>
            <a:endParaRPr lang="zh-CN" altLang="en-US" sz="1000" dirty="0">
              <a:latin typeface="微软雅黑" panose="020B0503020204020204" pitchFamily="34" charset="-122"/>
              <a:ea typeface="微软雅黑" panose="020B0503020204020204" pitchFamily="34" charset="-122"/>
              <a:sym typeface="+mn-ea"/>
            </a:endParaRPr>
          </a:p>
        </p:txBody>
      </p:sp>
      <p:sp>
        <p:nvSpPr>
          <p:cNvPr id="15" name="圆角矩形 14"/>
          <p:cNvSpPr/>
          <p:nvPr/>
        </p:nvSpPr>
        <p:spPr>
          <a:xfrm>
            <a:off x="3479800" y="2228850"/>
            <a:ext cx="2212975" cy="1303655"/>
          </a:xfrm>
          <a:prstGeom prst="roundRect">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spcAft>
                <a:spcPts val="600"/>
              </a:spcAft>
            </a:pPr>
            <a:r>
              <a:rPr lang="zh-CN" altLang="en-US" sz="1400" b="1" dirty="0">
                <a:latin typeface="微软雅黑" panose="020B0503020204020204" pitchFamily="34" charset="-122"/>
                <a:ea typeface="微软雅黑" panose="020B0503020204020204" pitchFamily="34" charset="-122"/>
                <a:sym typeface="+mn-ea"/>
              </a:rPr>
              <a:t>代价</a:t>
            </a:r>
            <a:endParaRPr lang="zh-CN" altLang="en-US" sz="1400" b="1" dirty="0">
              <a:latin typeface="微软雅黑" panose="020B0503020204020204" pitchFamily="34" charset="-122"/>
              <a:ea typeface="微软雅黑" panose="020B0503020204020204" pitchFamily="34" charset="-122"/>
              <a:sym typeface="+mn-ea"/>
            </a:endParaRPr>
          </a:p>
          <a:p>
            <a:pPr algn="ctr"/>
            <a:r>
              <a:rPr lang="zh-CN" altLang="en-US" sz="1000" dirty="0">
                <a:latin typeface="微软雅黑" panose="020B0503020204020204" pitchFamily="34" charset="-122"/>
                <a:ea typeface="微软雅黑" panose="020B0503020204020204" pitchFamily="34" charset="-122"/>
                <a:sym typeface="+mn-ea"/>
              </a:rPr>
              <a:t>这个目标需要我付出怎样的代价才能实现？我是否清楚实现目标过程中的每一步？我运用这些做法实现目标是否妥当？会不会影响到我生命的其它方面？</a:t>
            </a:r>
            <a:endParaRPr lang="zh-CN" altLang="en-US" sz="1000" dirty="0">
              <a:latin typeface="微软雅黑" panose="020B0503020204020204" pitchFamily="34" charset="-122"/>
              <a:ea typeface="微软雅黑" panose="020B0503020204020204" pitchFamily="34" charset="-122"/>
              <a:sym typeface="+mn-ea"/>
            </a:endParaRPr>
          </a:p>
        </p:txBody>
      </p:sp>
      <p:sp>
        <p:nvSpPr>
          <p:cNvPr id="16" name="圆角矩形 15"/>
          <p:cNvSpPr/>
          <p:nvPr/>
        </p:nvSpPr>
        <p:spPr>
          <a:xfrm>
            <a:off x="5038725" y="3670300"/>
            <a:ext cx="2212975" cy="1303655"/>
          </a:xfrm>
          <a:prstGeom prst="roundRect">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spcAft>
                <a:spcPts val="600"/>
              </a:spcAft>
            </a:pPr>
            <a:r>
              <a:rPr lang="zh-CN" altLang="en-US" sz="1400" b="1" dirty="0">
                <a:latin typeface="微软雅黑" panose="020B0503020204020204" pitchFamily="34" charset="-122"/>
                <a:ea typeface="微软雅黑" panose="020B0503020204020204" pitchFamily="34" charset="-122"/>
                <a:sym typeface="+mn-ea"/>
              </a:rPr>
              <a:t>能力</a:t>
            </a:r>
            <a:endParaRPr lang="zh-CN" altLang="en-US" sz="1400" b="1" dirty="0">
              <a:latin typeface="微软雅黑" panose="020B0503020204020204" pitchFamily="34" charset="-122"/>
              <a:ea typeface="微软雅黑" panose="020B0503020204020204" pitchFamily="34" charset="-122"/>
              <a:sym typeface="+mn-ea"/>
            </a:endParaRPr>
          </a:p>
          <a:p>
            <a:pPr algn="ctr"/>
            <a:r>
              <a:rPr lang="zh-CN" altLang="en-US" sz="1000" dirty="0">
                <a:latin typeface="微软雅黑" panose="020B0503020204020204" pitchFamily="34" charset="-122"/>
                <a:ea typeface="微软雅黑" panose="020B0503020204020204" pitchFamily="34" charset="-122"/>
                <a:sym typeface="+mn-ea"/>
              </a:rPr>
              <a:t>这个目标是否在我的能力之内？我是否有能力实现这个目标？</a:t>
            </a:r>
            <a:endParaRPr lang="zh-CN" altLang="en-US" sz="1000" dirty="0">
              <a:latin typeface="微软雅黑" panose="020B0503020204020204" pitchFamily="34" charset="-122"/>
              <a:ea typeface="微软雅黑" panose="020B0503020204020204" pitchFamily="34" charset="-122"/>
              <a:sym typeface="+mn-ea"/>
            </a:endParaRPr>
          </a:p>
        </p:txBody>
      </p:sp>
      <p:sp>
        <p:nvSpPr>
          <p:cNvPr id="17" name="圆角矩形 16"/>
          <p:cNvSpPr/>
          <p:nvPr/>
        </p:nvSpPr>
        <p:spPr>
          <a:xfrm>
            <a:off x="6351270" y="2228850"/>
            <a:ext cx="2212975" cy="1303655"/>
          </a:xfrm>
          <a:prstGeom prst="roundRect">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spcAft>
                <a:spcPts val="600"/>
              </a:spcAft>
            </a:pPr>
            <a:r>
              <a:rPr lang="zh-CN" altLang="en-US" sz="1400" b="1" dirty="0">
                <a:latin typeface="微软雅黑" panose="020B0503020204020204" pitchFamily="34" charset="-122"/>
                <a:ea typeface="微软雅黑" panose="020B0503020204020204" pitchFamily="34" charset="-122"/>
                <a:sym typeface="+mn-ea"/>
              </a:rPr>
              <a:t>资格</a:t>
            </a:r>
            <a:endParaRPr lang="zh-CN" altLang="en-US" sz="1400" b="1" dirty="0">
              <a:latin typeface="微软雅黑" panose="020B0503020204020204" pitchFamily="34" charset="-122"/>
              <a:ea typeface="微软雅黑" panose="020B0503020204020204" pitchFamily="34" charset="-122"/>
              <a:sym typeface="+mn-ea"/>
            </a:endParaRPr>
          </a:p>
          <a:p>
            <a:pPr algn="ctr"/>
            <a:r>
              <a:rPr lang="zh-CN" altLang="en-US" sz="1000" dirty="0">
                <a:latin typeface="微软雅黑" panose="020B0503020204020204" pitchFamily="34" charset="-122"/>
                <a:ea typeface="微软雅黑" panose="020B0503020204020204" pitchFamily="34" charset="-122"/>
                <a:sym typeface="+mn-ea"/>
              </a:rPr>
              <a:t>我是否有资格得到这个结果？我是否愿意对这个目标的实现负责任？我是否愿意接受实现过程中可能出现的一切？</a:t>
            </a:r>
            <a:endParaRPr lang="zh-CN" altLang="en-US" sz="1000" dirty="0">
              <a:latin typeface="微软雅黑" panose="020B0503020204020204" pitchFamily="34" charset="-122"/>
              <a:ea typeface="微软雅黑" panose="020B0503020204020204" pitchFamily="34" charset="-122"/>
              <a:sym typeface="+mn-ea"/>
            </a:endParaRPr>
          </a:p>
        </p:txBody>
      </p:sp>
      <p:sp>
        <p:nvSpPr>
          <p:cNvPr id="21" name="圆角右箭头 20"/>
          <p:cNvSpPr/>
          <p:nvPr/>
        </p:nvSpPr>
        <p:spPr>
          <a:xfrm flipV="1">
            <a:off x="1588135" y="3670300"/>
            <a:ext cx="446405" cy="527685"/>
          </a:xfrm>
          <a:prstGeom prst="bentArrow">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3" name="圆角右箭头 22"/>
          <p:cNvSpPr/>
          <p:nvPr/>
        </p:nvSpPr>
        <p:spPr>
          <a:xfrm>
            <a:off x="2995930" y="3004820"/>
            <a:ext cx="446405" cy="527685"/>
          </a:xfrm>
          <a:prstGeom prst="bentArrow">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4" name="圆角右箭头 23"/>
          <p:cNvSpPr/>
          <p:nvPr/>
        </p:nvSpPr>
        <p:spPr>
          <a:xfrm rot="5400000">
            <a:off x="5764530" y="3034665"/>
            <a:ext cx="528320" cy="469900"/>
          </a:xfrm>
          <a:prstGeom prst="bentArrow">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5" name="圆角右箭头 24"/>
          <p:cNvSpPr/>
          <p:nvPr/>
        </p:nvSpPr>
        <p:spPr>
          <a:xfrm rot="5400000" flipH="1">
            <a:off x="7415530" y="3696335"/>
            <a:ext cx="528320" cy="475615"/>
          </a:xfrm>
          <a:prstGeom prst="bentArrow">
            <a:avLst/>
          </a:prstGeom>
          <a:solidFill>
            <a:srgbClr val="4E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8174" y="772160"/>
            <a:ext cx="7965758" cy="4939030"/>
          </a:xfrm>
          <a:prstGeom prst="rect">
            <a:avLst/>
          </a:prstGeom>
        </p:spPr>
        <p:txBody>
          <a:bodyPr wrap="square">
            <a:spAutoFit/>
          </a:bodyPr>
          <a:lstStyle/>
          <a:p>
            <a:pPr>
              <a:lnSpc>
                <a:spcPct val="150000"/>
              </a:lnSpc>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国家动员大学生到西部去，到祖国和人民最需要的地方去建功立业，对于促进西部贫困地区教育、卫生、农技、扶贫等社会事业的发展。</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口号：“到西部去、到基层去、到祖国最需要的地方去。”</a:t>
            </a:r>
            <a:endParaRPr lang="en-US" altLang="zh-CN" sz="1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政策支持（部分）：</a:t>
            </a:r>
            <a:endParaRPr lang="en-US" altLang="zh-CN" sz="1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服务</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年以上且考核合格的，服务期满后</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年内报考硕士研究生的，初试总分加</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分，同等条件下优先录取。</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服务期满考核合格的，按规定符合相应条件的，可享受相应的学费补偿和助学贷款代偿政策。</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服务期满考核合格的，依实际服务年限计算服务期及工龄。</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国家提供志愿服务期的生活补贴。</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普爱华，</a:t>
            </a:r>
            <a:r>
              <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2013</a:t>
            </a: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届食品科学与工程毕业生</a:t>
            </a:r>
            <a:endPar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参加西部计划服务新疆生产建设兵团</a:t>
            </a:r>
            <a:r>
              <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126</a:t>
            </a: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团，服务期满后考取当地公务员，</a:t>
            </a:r>
            <a:r>
              <a:rPr lang="zh-CN"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扎根兵团</a:t>
            </a:r>
            <a:endPar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51" name="Rectangle 5"/>
          <p:cNvSpPr>
            <a:spLocks noChangeArrowheads="1"/>
          </p:cNvSpPr>
          <p:nvPr/>
        </p:nvSpPr>
        <p:spPr bwMode="auto">
          <a:xfrm>
            <a:off x="1763688" y="340137"/>
            <a:ext cx="5375315" cy="632579"/>
          </a:xfrm>
          <a:prstGeom prst="rect">
            <a:avLst/>
          </a:prstGeom>
          <a:noFill/>
          <a:ln w="9525">
            <a:noFill/>
            <a:miter lim="800000"/>
          </a:ln>
        </p:spPr>
        <p:txBody>
          <a:bodyPr/>
          <a:p>
            <a:pPr algn="ctr">
              <a:lnSpc>
                <a:spcPct val="130000"/>
              </a:lnSpc>
            </a:pPr>
            <a:endParaRPr lang="zh-CN" altLang="en-US" b="1" dirty="0">
              <a:solidFill>
                <a:srgbClr val="000066"/>
              </a:solidFill>
              <a:latin typeface="Times New Roman" panose="02020603050405020304" pitchFamily="18" charset="0"/>
              <a:ea typeface="黑体" panose="02010609060101010101" pitchFamily="49" charset="-122"/>
            </a:endParaRPr>
          </a:p>
        </p:txBody>
      </p:sp>
      <p:sp>
        <p:nvSpPr>
          <p:cNvPr id="2" name="标题 1"/>
          <p:cNvSpPr>
            <a:spLocks noGrp="1"/>
          </p:cNvSpPr>
          <p:nvPr>
            <p:ph type="title"/>
          </p:nvPr>
        </p:nvSpPr>
        <p:spPr>
          <a:xfrm>
            <a:off x="720239" y="244237"/>
            <a:ext cx="3924935" cy="423545"/>
          </a:xfrm>
        </p:spPr>
        <p:txBody>
          <a:bodyPr vert="horz" wrap="none" lIns="91440" tIns="45720" rIns="91440" bIns="45720" rtlCol="0" anchor="ctr">
            <a:spAutoFit/>
          </a:bodyPr>
          <a:p>
            <a:pPr algn="l" defTabSz="457200"/>
            <a:r>
              <a:rPr lang="zh-CN" altLang="zh-CN" sz="2400" b="1" dirty="0" smtClean="0">
                <a:solidFill>
                  <a:schemeClr val="tx1"/>
                </a:solidFill>
                <a:latin typeface="微软雅黑" panose="020B0503020204020204" pitchFamily="34" charset="-122"/>
                <a:ea typeface="微软雅黑" panose="020B0503020204020204" pitchFamily="34" charset="-122"/>
                <a:cs typeface="+mn-cs"/>
              </a:rPr>
              <a:t>01大学生志愿服务西部计划</a:t>
            </a:r>
            <a:endParaRPr lang="zh-CN" altLang="zh-CN" sz="2400" b="1" dirty="0" smtClean="0">
              <a:solidFill>
                <a:schemeClr val="tx1"/>
              </a:solidFill>
              <a:latin typeface="微软雅黑" panose="020B0503020204020204" pitchFamily="34" charset="-122"/>
              <a:ea typeface="微软雅黑" panose="020B0503020204020204" pitchFamily="34" charset="-122"/>
              <a:cs typeface="+mn-cs"/>
            </a:endParaRPr>
          </a:p>
        </p:txBody>
      </p:sp>
      <p:sp>
        <p:nvSpPr>
          <p:cNvPr id="7" name="等腰三角形 6"/>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8650" y="783590"/>
            <a:ext cx="7912894" cy="737235"/>
          </a:xfrm>
          <a:prstGeom prst="rect">
            <a:avLst/>
          </a:prstGeom>
        </p:spPr>
        <p:txBody>
          <a:bodyPr wrap="square">
            <a:spAutoFit/>
          </a:bodyPr>
          <a:lstStyle/>
          <a:p>
            <a:pPr>
              <a:lnSpc>
                <a:spcPct val="150000"/>
              </a:lnSpc>
            </a:pPr>
            <a:r>
              <a:rPr lang="zh-CN" altLang="en-US" sz="1400" dirty="0" smtClean="0">
                <a:latin typeface="微软雅黑" panose="020B0503020204020204" pitchFamily="34" charset="-122"/>
                <a:ea typeface="微软雅黑" panose="020B0503020204020204" pitchFamily="34" charset="-122"/>
              </a:rPr>
              <a:t>文职人员是在军队编制岗位从事管理工作和专业技术工作的非现役人员，是军队人员的组成部分，分为</a:t>
            </a:r>
            <a:r>
              <a:rPr lang="zh-CN" altLang="en-US" sz="1400" dirty="0" smtClean="0">
                <a:solidFill>
                  <a:srgbClr val="FF0000"/>
                </a:solidFill>
                <a:latin typeface="微软雅黑" panose="020B0503020204020204" pitchFamily="34" charset="-122"/>
                <a:ea typeface="微软雅黑" panose="020B0503020204020204" pitchFamily="34" charset="-122"/>
              </a:rPr>
              <a:t>管理岗</a:t>
            </a:r>
            <a:r>
              <a:rPr lang="zh-CN" altLang="en-US" sz="1400" dirty="0" smtClean="0">
                <a:latin typeface="微软雅黑" panose="020B0503020204020204" pitchFamily="34" charset="-122"/>
                <a:ea typeface="微软雅黑" panose="020B0503020204020204" pitchFamily="34" charset="-122"/>
              </a:rPr>
              <a:t>和</a:t>
            </a:r>
            <a:r>
              <a:rPr lang="zh-CN" altLang="en-US" sz="1400" dirty="0" smtClean="0">
                <a:solidFill>
                  <a:srgbClr val="FF0000"/>
                </a:solidFill>
                <a:latin typeface="微软雅黑" panose="020B0503020204020204" pitchFamily="34" charset="-122"/>
                <a:ea typeface="微软雅黑" panose="020B0503020204020204" pitchFamily="34" charset="-122"/>
              </a:rPr>
              <a:t>专业技术岗</a:t>
            </a:r>
            <a:r>
              <a:rPr lang="zh-CN" altLang="en-US" sz="1400" dirty="0" smtClean="0">
                <a:latin typeface="微软雅黑" panose="020B0503020204020204" pitchFamily="34" charset="-122"/>
                <a:ea typeface="微软雅黑" panose="020B0503020204020204" pitchFamily="34" charset="-122"/>
              </a:rPr>
              <a:t>。</a:t>
            </a:r>
            <a:endParaRPr lang="zh-CN" altLang="en-US" sz="1400" dirty="0" smtClean="0">
              <a:latin typeface="微软雅黑" panose="020B0503020204020204" pitchFamily="34" charset="-122"/>
              <a:ea typeface="微软雅黑" panose="020B0503020204020204" pitchFamily="34" charset="-122"/>
            </a:endParaRPr>
          </a:p>
        </p:txBody>
      </p:sp>
      <p:sp>
        <p:nvSpPr>
          <p:cNvPr id="5" name="矩形 4"/>
          <p:cNvSpPr/>
          <p:nvPr/>
        </p:nvSpPr>
        <p:spPr>
          <a:xfrm>
            <a:off x="691937" y="3383171"/>
            <a:ext cx="6261950" cy="1599565"/>
          </a:xfrm>
          <a:prstGeom prst="rect">
            <a:avLst/>
          </a:prstGeom>
        </p:spPr>
        <p:txBody>
          <a:bodyPr wrap="square">
            <a:spAutoFit/>
          </a:bodyPr>
          <a:lstStyle/>
          <a:p>
            <a:pPr>
              <a:lnSpc>
                <a:spcPct val="150000"/>
              </a:lnSpc>
            </a:pPr>
            <a:r>
              <a:rPr lang="zh-CN" altLang="en-US" sz="1400" dirty="0" smtClean="0">
                <a:latin typeface="微软雅黑" panose="020B0503020204020204" pitchFamily="34" charset="-122"/>
                <a:ea typeface="微软雅黑" panose="020B0503020204020204" pitchFamily="34" charset="-122"/>
              </a:rPr>
              <a:t>招录官网：</a:t>
            </a:r>
            <a:endParaRPr lang="en-US" altLang="zh-CN" sz="1400" dirty="0" smtClean="0">
              <a:latin typeface="微软雅黑" panose="020B0503020204020204" pitchFamily="34" charset="-122"/>
              <a:ea typeface="微软雅黑" panose="020B0503020204020204" pitchFamily="34" charset="-122"/>
            </a:endParaRPr>
          </a:p>
          <a:p>
            <a:pPr>
              <a:lnSpc>
                <a:spcPct val="150000"/>
              </a:lnSpc>
            </a:pPr>
            <a:r>
              <a:rPr lang="zh-CN" altLang="en-US" sz="1400" dirty="0" smtClean="0">
                <a:latin typeface="微软雅黑" panose="020B0503020204020204" pitchFamily="34" charset="-122"/>
                <a:ea typeface="微软雅黑" panose="020B0503020204020204" pitchFamily="34" charset="-122"/>
              </a:rPr>
              <a:t>军队人才网</a:t>
            </a:r>
            <a:r>
              <a:rPr lang="en-US" altLang="zh-CN" sz="1400" dirty="0" smtClean="0">
                <a:latin typeface="微软雅黑" panose="020B0503020204020204" pitchFamily="34" charset="-122"/>
                <a:ea typeface="微软雅黑" panose="020B0503020204020204" pitchFamily="34" charset="-122"/>
                <a:hlinkClick r:id="rId1"/>
              </a:rPr>
              <a:t>http://www.81rc.mil.cn</a:t>
            </a:r>
            <a:endParaRPr lang="en-US" altLang="zh-CN" sz="1400" dirty="0" smtClean="0">
              <a:latin typeface="微软雅黑" panose="020B0503020204020204" pitchFamily="34" charset="-122"/>
              <a:ea typeface="微软雅黑" panose="020B0503020204020204" pitchFamily="34" charset="-122"/>
            </a:endParaRPr>
          </a:p>
          <a:p>
            <a:pPr>
              <a:lnSpc>
                <a:spcPct val="150000"/>
              </a:lnSpc>
            </a:pPr>
            <a:r>
              <a:rPr lang="zh-CN" altLang="en-US" sz="1400" dirty="0" smtClean="0">
                <a:latin typeface="微软雅黑" panose="020B0503020204020204" pitchFamily="34" charset="-122"/>
                <a:ea typeface="微软雅黑" panose="020B0503020204020204" pitchFamily="34" charset="-122"/>
              </a:rPr>
              <a:t>江南大学就业信息网</a:t>
            </a:r>
            <a:r>
              <a:rPr lang="en-US" altLang="zh-CN" sz="1400" dirty="0" smtClean="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微信</a:t>
            </a:r>
            <a:r>
              <a:rPr lang="en-US" altLang="zh-CN" sz="1400" dirty="0" smtClean="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军队文职专栏：</a:t>
            </a:r>
            <a:endParaRPr lang="zh-CN" altLang="en-US" sz="1400" dirty="0" smtClean="0">
              <a:latin typeface="微软雅黑" panose="020B0503020204020204" pitchFamily="34" charset="-122"/>
              <a:ea typeface="微软雅黑" panose="020B0503020204020204" pitchFamily="34" charset="-122"/>
            </a:endParaRPr>
          </a:p>
          <a:p>
            <a:pPr>
              <a:lnSpc>
                <a:spcPct val="150000"/>
              </a:lnSpc>
            </a:pPr>
            <a:r>
              <a:rPr lang="en-US" altLang="zh-CN" sz="1400" dirty="0" smtClean="0">
                <a:latin typeface="微软雅黑" panose="020B0503020204020204" pitchFamily="34" charset="-122"/>
                <a:ea typeface="微软雅黑" panose="020B0503020204020204" pitchFamily="34" charset="-122"/>
                <a:hlinkClick r:id="rId2"/>
              </a:rPr>
              <a:t>http://jiangnan.91job.org.cn/news/index/tag/bdwz</a:t>
            </a:r>
            <a:endParaRPr lang="en-US" altLang="zh-CN" sz="1400" dirty="0" smtClean="0">
              <a:latin typeface="微软雅黑" panose="020B0503020204020204" pitchFamily="34" charset="-122"/>
              <a:ea typeface="微软雅黑" panose="020B0503020204020204" pitchFamily="34" charset="-122"/>
            </a:endParaRPr>
          </a:p>
          <a:p>
            <a:endParaRPr lang="en-US" altLang="zh-CN" sz="1400" dirty="0">
              <a:latin typeface="微软雅黑" panose="020B0503020204020204" pitchFamily="34" charset="-122"/>
              <a:ea typeface="微软雅黑" panose="020B0503020204020204" pitchFamily="34" charset="-122"/>
            </a:endParaRPr>
          </a:p>
        </p:txBody>
      </p:sp>
      <p:pic>
        <p:nvPicPr>
          <p:cNvPr id="1028" name="Picture 4"/>
          <p:cNvPicPr>
            <a:picLocks noChangeAspect="1" noChangeArrowheads="1"/>
          </p:cNvPicPr>
          <p:nvPr/>
        </p:nvPicPr>
        <p:blipFill>
          <a:blip r:embed="rId3" cstate="print"/>
          <a:srcRect/>
          <a:stretch>
            <a:fillRect/>
          </a:stretch>
        </p:blipFill>
        <p:spPr bwMode="auto">
          <a:xfrm>
            <a:off x="691991" y="1560354"/>
            <a:ext cx="2010728" cy="1822609"/>
          </a:xfrm>
          <a:prstGeom prst="rect">
            <a:avLst/>
          </a:prstGeom>
          <a:noFill/>
          <a:ln w="9525">
            <a:noFill/>
            <a:miter lim="800000"/>
            <a:headEnd/>
            <a:tailEnd/>
          </a:ln>
        </p:spPr>
      </p:pic>
      <p:sp>
        <p:nvSpPr>
          <p:cNvPr id="10" name="矩形 9"/>
          <p:cNvSpPr/>
          <p:nvPr/>
        </p:nvSpPr>
        <p:spPr>
          <a:xfrm>
            <a:off x="3268504" y="1499394"/>
            <a:ext cx="4324826" cy="1995805"/>
          </a:xfrm>
          <a:prstGeom prst="rect">
            <a:avLst/>
          </a:prstGeom>
        </p:spPr>
        <p:txBody>
          <a:bodyPr wrap="square">
            <a:spAutoFit/>
          </a:bodyPr>
          <a:lstStyle/>
          <a:p>
            <a:pPr>
              <a:lnSpc>
                <a:spcPct val="150000"/>
              </a:lnSpc>
            </a:pPr>
            <a:r>
              <a:rPr lang="zh-CN" altLang="en-US" sz="15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刘馨阳</a:t>
            </a:r>
            <a:endParaRPr lang="en-US" altLang="zh-CN" sz="15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defTabSz="822960" eaLnBrk="0" fontAlgn="base" hangingPunct="0">
              <a:lnSpc>
                <a:spcPct val="150000"/>
              </a:lnSpc>
              <a:spcBef>
                <a:spcPct val="0"/>
              </a:spcBef>
              <a:spcAft>
                <a:spcPct val="0"/>
              </a:spcAft>
              <a:defRPr/>
            </a:pPr>
            <a:r>
              <a:rPr lang="en-US" altLang="zh-CN" sz="135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2019</a:t>
            </a:r>
            <a:r>
              <a:rPr lang="zh-CN" altLang="en-US" sz="135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届</a:t>
            </a:r>
            <a:r>
              <a:rPr lang="zh-CN" altLang="zh-CN" sz="135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食品工程专业硕士</a:t>
            </a:r>
            <a:endParaRPr lang="en-US" altLang="zh-CN" sz="135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defTabSz="822960" eaLnBrk="0" fontAlgn="base" hangingPunct="0">
              <a:lnSpc>
                <a:spcPct val="150000"/>
              </a:lnSpc>
              <a:spcBef>
                <a:spcPct val="0"/>
              </a:spcBef>
              <a:spcAft>
                <a:spcPct val="0"/>
              </a:spcAft>
              <a:defRPr/>
            </a:pPr>
            <a:r>
              <a:rPr lang="en-US" altLang="zh-CN" sz="1350" dirty="0" smtClean="0">
                <a:latin typeface="微软雅黑" panose="020B0503020204020204" pitchFamily="34" charset="-122"/>
                <a:ea typeface="微软雅黑" panose="020B0503020204020204" pitchFamily="34" charset="-122"/>
                <a:cs typeface="微软雅黑" panose="020B0503020204020204" pitchFamily="34" charset="-122"/>
              </a:rPr>
              <a:t>2019</a:t>
            </a:r>
            <a:r>
              <a:rPr lang="zh-CN" altLang="zh-CN" sz="1350" dirty="0" smtClean="0">
                <a:latin typeface="微软雅黑" panose="020B0503020204020204" pitchFamily="34" charset="-122"/>
                <a:ea typeface="微软雅黑" panose="020B0503020204020204" pitchFamily="34" charset="-122"/>
                <a:cs typeface="微软雅黑" panose="020B0503020204020204" pitchFamily="34" charset="-122"/>
              </a:rPr>
              <a:t>年考取文职岗，目前在北京</a:t>
            </a:r>
            <a:r>
              <a:rPr lang="zh-CN" altLang="en-US" sz="1350" dirty="0" smtClean="0">
                <a:latin typeface="微软雅黑" panose="020B0503020204020204" pitchFamily="34" charset="-122"/>
                <a:ea typeface="微软雅黑" panose="020B0503020204020204" pitchFamily="34" charset="-122"/>
                <a:cs typeface="微软雅黑" panose="020B0503020204020204" pitchFamily="34" charset="-122"/>
              </a:rPr>
              <a:t>某部队</a:t>
            </a:r>
            <a:r>
              <a:rPr lang="zh-CN" altLang="zh-CN" sz="1350" dirty="0" smtClean="0">
                <a:latin typeface="微软雅黑" panose="020B0503020204020204" pitchFamily="34" charset="-122"/>
                <a:ea typeface="微软雅黑" panose="020B0503020204020204" pitchFamily="34" charset="-122"/>
                <a:cs typeface="微软雅黑" panose="020B0503020204020204" pitchFamily="34" charset="-122"/>
              </a:rPr>
              <a:t>工作</a:t>
            </a:r>
            <a:endParaRPr lang="en-US" altLang="zh-CN" sz="1350" dirty="0" smtClean="0">
              <a:latin typeface="微软雅黑" panose="020B0503020204020204" pitchFamily="34" charset="-122"/>
              <a:ea typeface="微软雅黑" panose="020B0503020204020204" pitchFamily="34" charset="-122"/>
              <a:cs typeface="微软雅黑" panose="020B0503020204020204" pitchFamily="34" charset="-122"/>
            </a:endParaRPr>
          </a:p>
          <a:p>
            <a:pPr defTabSz="822960" eaLnBrk="0" fontAlgn="base" hangingPunct="0">
              <a:lnSpc>
                <a:spcPct val="150000"/>
              </a:lnSpc>
              <a:spcBef>
                <a:spcPct val="0"/>
              </a:spcBef>
              <a:spcAft>
                <a:spcPct val="0"/>
              </a:spcAft>
              <a:buFont typeface="Wingdings" panose="05000000000000000000" pitchFamily="2" charset="2"/>
              <a:buChar char="Ø"/>
              <a:defRPr/>
            </a:pPr>
            <a:r>
              <a:rPr lang="zh-CN" altLang="en-US" sz="1350" dirty="0" smtClean="0">
                <a:latin typeface="微软雅黑" panose="020B0503020204020204" pitchFamily="34" charset="-122"/>
                <a:ea typeface="微软雅黑" panose="020B0503020204020204" pitchFamily="34" charset="-122"/>
                <a:cs typeface="微软雅黑" panose="020B0503020204020204" pitchFamily="34" charset="-122"/>
              </a:rPr>
              <a:t>军队统一招考</a:t>
            </a:r>
            <a:endParaRPr lang="en-US" altLang="zh-CN" sz="1350" dirty="0" smtClean="0">
              <a:latin typeface="微软雅黑" panose="020B0503020204020204" pitchFamily="34" charset="-122"/>
              <a:ea typeface="微软雅黑" panose="020B0503020204020204" pitchFamily="34" charset="-122"/>
              <a:cs typeface="微软雅黑" panose="020B0503020204020204" pitchFamily="34" charset="-122"/>
            </a:endParaRPr>
          </a:p>
          <a:p>
            <a:pPr defTabSz="822960" eaLnBrk="0" fontAlgn="base" hangingPunct="0">
              <a:lnSpc>
                <a:spcPct val="150000"/>
              </a:lnSpc>
              <a:spcBef>
                <a:spcPct val="0"/>
              </a:spcBef>
              <a:spcAft>
                <a:spcPct val="0"/>
              </a:spcAft>
              <a:buFont typeface="Wingdings" panose="05000000000000000000" pitchFamily="2" charset="2"/>
              <a:buChar char="Ø"/>
              <a:defRPr/>
            </a:pPr>
            <a:r>
              <a:rPr lang="zh-CN" altLang="en-US" sz="1350" dirty="0" smtClean="0">
                <a:latin typeface="微软雅黑" panose="020B0503020204020204" pitchFamily="34" charset="-122"/>
                <a:ea typeface="微软雅黑" panose="020B0503020204020204" pitchFamily="34" charset="-122"/>
                <a:cs typeface="微软雅黑" panose="020B0503020204020204" pitchFamily="34" charset="-122"/>
              </a:rPr>
              <a:t>军队管理</a:t>
            </a:r>
            <a:endParaRPr lang="en-US" altLang="zh-CN" sz="1350" dirty="0" smtClean="0">
              <a:latin typeface="微软雅黑" panose="020B0503020204020204" pitchFamily="34" charset="-122"/>
              <a:ea typeface="微软雅黑" panose="020B0503020204020204" pitchFamily="34" charset="-122"/>
              <a:cs typeface="微软雅黑" panose="020B0503020204020204" pitchFamily="34" charset="-122"/>
            </a:endParaRPr>
          </a:p>
          <a:p>
            <a:pPr defTabSz="822960" eaLnBrk="0" fontAlgn="base" hangingPunct="0">
              <a:lnSpc>
                <a:spcPct val="150000"/>
              </a:lnSpc>
              <a:spcBef>
                <a:spcPct val="0"/>
              </a:spcBef>
              <a:spcAft>
                <a:spcPct val="0"/>
              </a:spcAft>
              <a:buFont typeface="Wingdings" panose="05000000000000000000" pitchFamily="2" charset="2"/>
              <a:buChar char="Ø"/>
              <a:defRPr/>
            </a:pPr>
            <a:r>
              <a:rPr lang="zh-CN" altLang="en-US" sz="1350" dirty="0" smtClean="0">
                <a:latin typeface="微软雅黑" panose="020B0503020204020204" pitchFamily="34" charset="-122"/>
                <a:ea typeface="微软雅黑" panose="020B0503020204020204" pitchFamily="34" charset="-122"/>
                <a:cs typeface="微软雅黑" panose="020B0503020204020204" pitchFamily="34" charset="-122"/>
              </a:rPr>
              <a:t>负责管理类或专业技术类、专业技能类工作</a:t>
            </a:r>
            <a:endParaRPr lang="zh-CN" altLang="zh-CN" sz="135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51" name="Rectangle 5"/>
          <p:cNvSpPr>
            <a:spLocks noChangeArrowheads="1"/>
          </p:cNvSpPr>
          <p:nvPr/>
        </p:nvSpPr>
        <p:spPr bwMode="auto">
          <a:xfrm>
            <a:off x="1763688" y="340137"/>
            <a:ext cx="5375315" cy="632579"/>
          </a:xfrm>
          <a:prstGeom prst="rect">
            <a:avLst/>
          </a:prstGeom>
          <a:noFill/>
          <a:ln w="9525">
            <a:noFill/>
            <a:miter lim="800000"/>
          </a:ln>
        </p:spPr>
        <p:txBody>
          <a:bodyPr/>
          <a:p>
            <a:pPr algn="ctr">
              <a:lnSpc>
                <a:spcPct val="130000"/>
              </a:lnSpc>
            </a:pPr>
            <a:endParaRPr lang="zh-CN" altLang="en-US" b="1" dirty="0">
              <a:solidFill>
                <a:srgbClr val="000066"/>
              </a:solidFill>
              <a:latin typeface="Times New Roman" panose="02020603050405020304" pitchFamily="18" charset="0"/>
              <a:ea typeface="黑体" panose="02010609060101010101" pitchFamily="49" charset="-122"/>
            </a:endParaRPr>
          </a:p>
        </p:txBody>
      </p:sp>
      <p:sp>
        <p:nvSpPr>
          <p:cNvPr id="2" name="标题 1"/>
          <p:cNvSpPr>
            <a:spLocks noGrp="1"/>
          </p:cNvSpPr>
          <p:nvPr>
            <p:ph type="title"/>
          </p:nvPr>
        </p:nvSpPr>
        <p:spPr>
          <a:xfrm>
            <a:off x="720239" y="244237"/>
            <a:ext cx="2033270" cy="506730"/>
          </a:xfrm>
        </p:spPr>
        <p:txBody>
          <a:bodyPr vert="horz" wrap="none" lIns="91440" tIns="45720" rIns="91440" bIns="45720" rtlCol="0" anchor="ctr">
            <a:spAutoFit/>
          </a:bodyPr>
          <a:p>
            <a:pPr algn="l" defTabSz="457200"/>
            <a:r>
              <a:rPr lang="zh-CN" altLang="zh-CN" sz="2400" b="1" dirty="0" smtClean="0">
                <a:solidFill>
                  <a:schemeClr val="tx1"/>
                </a:solidFill>
                <a:latin typeface="微软雅黑" panose="020B0503020204020204" pitchFamily="34" charset="-122"/>
                <a:ea typeface="微软雅黑" panose="020B0503020204020204" pitchFamily="34" charset="-122"/>
                <a:cs typeface="+mn-cs"/>
              </a:rPr>
              <a:t>02军队文职</a:t>
            </a:r>
            <a:endParaRPr lang="zh-CN" altLang="zh-CN" sz="3000" b="1" dirty="0" smtClean="0">
              <a:solidFill>
                <a:schemeClr val="tx1"/>
              </a:solidFill>
              <a:latin typeface="微软雅黑" panose="020B0503020204020204" pitchFamily="34" charset="-122"/>
              <a:ea typeface="微软雅黑" panose="020B0503020204020204" pitchFamily="34" charset="-122"/>
              <a:cs typeface="+mn-cs"/>
            </a:endParaRPr>
          </a:p>
        </p:txBody>
      </p:sp>
      <p:sp>
        <p:nvSpPr>
          <p:cNvPr id="6" name="等腰三角形 5"/>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730E457-D8C5-468C-9CA5-ABB5897E7E42}" type="slidenum">
              <a:rPr lang="zh-CN" altLang="en-US" sz="1200" smtClean="0"/>
            </a:fld>
            <a:endParaRPr lang="zh-CN" altLang="en-US" sz="1200"/>
          </a:p>
        </p:txBody>
      </p:sp>
      <p:sp>
        <p:nvSpPr>
          <p:cNvPr id="2051" name="Rectangle 5"/>
          <p:cNvSpPr>
            <a:spLocks noChangeArrowheads="1"/>
          </p:cNvSpPr>
          <p:nvPr/>
        </p:nvSpPr>
        <p:spPr bwMode="auto">
          <a:xfrm>
            <a:off x="1763688" y="340137"/>
            <a:ext cx="5375315" cy="632579"/>
          </a:xfrm>
          <a:prstGeom prst="rect">
            <a:avLst/>
          </a:prstGeom>
          <a:noFill/>
          <a:ln w="9525">
            <a:noFill/>
            <a:miter lim="800000"/>
          </a:ln>
        </p:spPr>
        <p:txBody>
          <a:bodyPr/>
          <a:lstStyle/>
          <a:p>
            <a:pPr algn="ctr">
              <a:lnSpc>
                <a:spcPct val="130000"/>
              </a:lnSpc>
            </a:pPr>
            <a:endParaRPr lang="zh-CN" altLang="en-US" b="1" dirty="0">
              <a:solidFill>
                <a:srgbClr val="000066"/>
              </a:solidFill>
              <a:latin typeface="Times New Roman" panose="02020603050405020304" pitchFamily="18" charset="0"/>
              <a:ea typeface="黑体" panose="02010609060101010101" pitchFamily="49" charset="-122"/>
            </a:endParaRPr>
          </a:p>
        </p:txBody>
      </p:sp>
      <p:sp>
        <p:nvSpPr>
          <p:cNvPr id="7" name="矩形 24"/>
          <p:cNvSpPr>
            <a:spLocks noChangeArrowheads="1"/>
          </p:cNvSpPr>
          <p:nvPr/>
        </p:nvSpPr>
        <p:spPr bwMode="auto">
          <a:xfrm>
            <a:off x="625838" y="4195329"/>
            <a:ext cx="3744416"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ea typeface="黑体" panose="02010609060101010101" pitchFamily="49" charset="-122"/>
              </a:defRPr>
            </a:lvl1pPr>
            <a:lvl2pPr marL="742950" indent="-285750">
              <a:defRPr>
                <a:solidFill>
                  <a:schemeClr val="tx1"/>
                </a:solidFill>
                <a:latin typeface="Corbel" panose="020B0503020204020204" pitchFamily="34" charset="0"/>
                <a:ea typeface="黑体" panose="02010609060101010101" pitchFamily="49" charset="-122"/>
              </a:defRPr>
            </a:lvl2pPr>
            <a:lvl3pPr marL="1143000" indent="-228600">
              <a:defRPr>
                <a:solidFill>
                  <a:schemeClr val="tx1"/>
                </a:solidFill>
                <a:latin typeface="Corbel" panose="020B0503020204020204" pitchFamily="34" charset="0"/>
                <a:ea typeface="黑体" panose="02010609060101010101" pitchFamily="49" charset="-122"/>
              </a:defRPr>
            </a:lvl3pPr>
            <a:lvl4pPr marL="1600200" indent="-228600">
              <a:defRPr>
                <a:solidFill>
                  <a:schemeClr val="tx1"/>
                </a:solidFill>
                <a:latin typeface="Corbel" panose="020B0503020204020204" pitchFamily="34" charset="0"/>
                <a:ea typeface="黑体" panose="02010609060101010101" pitchFamily="49" charset="-122"/>
              </a:defRPr>
            </a:lvl4pPr>
            <a:lvl5pPr marL="2057400" indent="-228600">
              <a:defRPr>
                <a:solidFill>
                  <a:schemeClr val="tx1"/>
                </a:solidFill>
                <a:latin typeface="Corbel" panose="020B0503020204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Corbel" panose="020B0503020204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Corbel" panose="020B0503020204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Corbel" panose="020B0503020204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Corbel" panose="020B0503020204020204" pitchFamily="34" charset="0"/>
                <a:ea typeface="黑体" panose="02010609060101010101" pitchFamily="49" charset="-122"/>
              </a:defRPr>
            </a:lvl9pPr>
          </a:lstStyle>
          <a:p>
            <a:pPr marL="0" marR="0" lvl="0" indent="0" defTabSz="822960" rtl="0" eaLnBrk="0" fontAlgn="base" latinLnBrk="0" hangingPunct="0">
              <a:lnSpc>
                <a:spcPct val="100000"/>
              </a:lnSpc>
              <a:spcBef>
                <a:spcPct val="0"/>
              </a:spcBef>
              <a:spcAft>
                <a:spcPct val="0"/>
              </a:spcAft>
              <a:buClrTx/>
              <a:buSzTx/>
              <a:buFontTx/>
              <a:buNone/>
              <a:defRPr/>
            </a:pPr>
            <a:r>
              <a:rPr kumimoji="0" lang="zh-CN" altLang="en-US" sz="1200"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rPr>
              <a:t>     </a:t>
            </a:r>
            <a:r>
              <a:rPr kumimoji="0" lang="zh-CN" altLang="en-US" sz="12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万芊</a:t>
            </a:r>
            <a:r>
              <a:rPr lang="zh-CN" altLang="en-US" sz="1100" b="1" dirty="0" smtClean="0">
                <a:solidFill>
                  <a:srgbClr val="0070C0"/>
                </a:solidFill>
                <a:latin typeface="微软雅黑" panose="020B0503020204020204" pitchFamily="34" charset="-122"/>
                <a:ea typeface="微软雅黑" panose="020B0503020204020204" pitchFamily="34" charset="-122"/>
              </a:rPr>
              <a:t>：</a:t>
            </a:r>
            <a:r>
              <a:rPr kumimoji="0" lang="en-US" altLang="zh-CN" sz="11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2018</a:t>
            </a:r>
            <a:r>
              <a:rPr kumimoji="0" lang="zh-CN" altLang="en-US" sz="11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届食品科学与</a:t>
            </a:r>
            <a:r>
              <a:rPr kumimoji="0" lang="zh-CN" altLang="en-US" sz="11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工程硕士毕业生</a:t>
            </a:r>
            <a:endParaRPr kumimoji="0" lang="en-US" altLang="zh-CN" sz="1100" b="1" i="0" u="none" strike="noStrike" kern="120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endParaRPr>
          </a:p>
          <a:p>
            <a:pPr lvl="0" defTabSz="822960" eaLnBrk="0" fontAlgn="base" hangingPunct="0">
              <a:spcBef>
                <a:spcPct val="0"/>
              </a:spcBef>
              <a:spcAft>
                <a:spcPct val="0"/>
              </a:spcAft>
              <a:defRPr/>
            </a:pPr>
            <a:r>
              <a:rPr lang="zh-CN" altLang="en-US" sz="1100" b="1" dirty="0" smtClean="0">
                <a:solidFill>
                  <a:srgbClr val="0070C0"/>
                </a:solidFill>
                <a:latin typeface="微软雅黑" panose="020B0503020204020204" pitchFamily="34" charset="-122"/>
                <a:ea typeface="微软雅黑" panose="020B0503020204020204" pitchFamily="34" charset="-122"/>
              </a:rPr>
              <a:t>                联合国粮农组织实习项目</a:t>
            </a:r>
            <a:endParaRPr lang="en-US" altLang="zh-CN" sz="1100" b="1" dirty="0" smtClean="0">
              <a:solidFill>
                <a:srgbClr val="0070C0"/>
              </a:solidFill>
              <a:latin typeface="微软雅黑" panose="020B0503020204020204" pitchFamily="34" charset="-122"/>
              <a:ea typeface="微软雅黑" panose="020B0503020204020204" pitchFamily="34" charset="-122"/>
            </a:endParaRPr>
          </a:p>
          <a:p>
            <a:pPr defTabSz="822960" eaLnBrk="0" fontAlgn="base" hangingPunct="0">
              <a:spcBef>
                <a:spcPct val="0"/>
              </a:spcBef>
              <a:spcAft>
                <a:spcPct val="0"/>
              </a:spcAft>
              <a:defRPr/>
            </a:pPr>
            <a:r>
              <a:rPr lang="zh-CN" altLang="en-US" sz="1350" b="1" dirty="0" smtClean="0">
                <a:latin typeface="微软雅黑" panose="020B0503020204020204" pitchFamily="34" charset="-122"/>
                <a:ea typeface="微软雅黑" panose="020B0503020204020204" pitchFamily="34" charset="-122"/>
              </a:rPr>
              <a:t>有管理能力、有跨文化交流能力（含外语好）</a:t>
            </a:r>
            <a:endParaRPr lang="en-US" altLang="zh-CN" sz="1350" b="1" dirty="0" smtClean="0">
              <a:latin typeface="微软雅黑" panose="020B0503020204020204" pitchFamily="34" charset="-122"/>
              <a:ea typeface="微软雅黑" panose="020B0503020204020204" pitchFamily="34" charset="-122"/>
            </a:endParaRPr>
          </a:p>
          <a:p>
            <a:pPr lvl="0" defTabSz="822960" eaLnBrk="0" fontAlgn="base" hangingPunct="0">
              <a:spcBef>
                <a:spcPct val="0"/>
              </a:spcBef>
              <a:spcAft>
                <a:spcPct val="0"/>
              </a:spcAft>
              <a:defRPr/>
            </a:pPr>
            <a:endParaRPr kumimoji="0" lang="en-US" altLang="zh-CN" sz="1350" b="1"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cstate="print"/>
          <a:srcRect t="12984" b="13086"/>
          <a:stretch>
            <a:fillRect/>
          </a:stretch>
        </p:blipFill>
        <p:spPr>
          <a:xfrm>
            <a:off x="704850" y="2197576"/>
            <a:ext cx="3249454" cy="1880711"/>
          </a:xfrm>
          <a:prstGeom prst="rect">
            <a:avLst/>
          </a:prstGeom>
        </p:spPr>
      </p:pic>
      <p:sp>
        <p:nvSpPr>
          <p:cNvPr id="12" name="矩形 11"/>
          <p:cNvSpPr/>
          <p:nvPr/>
        </p:nvSpPr>
        <p:spPr>
          <a:xfrm>
            <a:off x="681514" y="772160"/>
            <a:ext cx="8046244" cy="1383665"/>
          </a:xfrm>
          <a:prstGeom prst="rect">
            <a:avLst/>
          </a:prstGeom>
        </p:spPr>
        <p:txBody>
          <a:bodyPr wrap="square">
            <a:spAutoFit/>
          </a:bodyPr>
          <a:lstStyle/>
          <a:p>
            <a:pPr>
              <a:lnSpc>
                <a:spcPct val="150000"/>
              </a:lnSpc>
            </a:pPr>
            <a:r>
              <a:rPr lang="zh-CN" altLang="en-US" sz="1400" dirty="0" smtClean="0">
                <a:latin typeface="微软雅黑" panose="020B0503020204020204" pitchFamily="34" charset="-122"/>
                <a:ea typeface="微软雅黑" panose="020B0503020204020204" pitchFamily="34" charset="-122"/>
              </a:rPr>
              <a:t>中国已经成为世界第二大经济体，中国的国际影响力不断提升，国家需要</a:t>
            </a:r>
            <a:r>
              <a:rPr lang="zh-CN" altLang="en-US" sz="1400" b="1" dirty="0" smtClean="0">
                <a:solidFill>
                  <a:srgbClr val="FF0000"/>
                </a:solidFill>
                <a:latin typeface="微软雅黑" panose="020B0503020204020204" pitchFamily="34" charset="-122"/>
                <a:ea typeface="微软雅黑" panose="020B0503020204020204" pitchFamily="34" charset="-122"/>
              </a:rPr>
              <a:t>“国际型人才”任职</a:t>
            </a:r>
            <a:r>
              <a:rPr lang="zh-CN" altLang="en-US" sz="1400" dirty="0" smtClean="0">
                <a:latin typeface="微软雅黑" panose="020B0503020204020204" pitchFamily="34" charset="-122"/>
                <a:ea typeface="微软雅黑" panose="020B0503020204020204" pitchFamily="34" charset="-122"/>
              </a:rPr>
              <a:t>提出中国方案  发出江南声音。（</a:t>
            </a:r>
            <a:r>
              <a:rPr lang="zh-CN" altLang="en-US" sz="1400" b="1" dirty="0" smtClean="0">
                <a:solidFill>
                  <a:srgbClr val="FF0000"/>
                </a:solidFill>
                <a:latin typeface="微软雅黑" panose="020B0503020204020204" pitchFamily="34" charset="-122"/>
                <a:ea typeface="微软雅黑" panose="020B0503020204020204" pitchFamily="34" charset="-122"/>
              </a:rPr>
              <a:t>“国际公务员”</a:t>
            </a:r>
            <a:r>
              <a:rPr lang="zh-CN" altLang="en-US" sz="1400" dirty="0" smtClean="0">
                <a:latin typeface="微软雅黑" panose="020B0503020204020204" pitchFamily="34" charset="-122"/>
                <a:ea typeface="微软雅黑" panose="020B0503020204020204" pitchFamily="34" charset="-122"/>
              </a:rPr>
              <a:t>）</a:t>
            </a:r>
            <a:endParaRPr lang="en-US" altLang="zh-CN" sz="1400" dirty="0" smtClean="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sym typeface="微软雅黑" panose="020B0503020204020204" pitchFamily="34" charset="-122"/>
              </a:rPr>
              <a:t>我国在关键岗位和关键人数少</a:t>
            </a:r>
            <a:r>
              <a:rPr lang="zh-CN" altLang="en-US" sz="1400" dirty="0" smtClean="0">
                <a:latin typeface="微软雅黑" panose="020B0503020204020204" pitchFamily="34" charset="-122"/>
                <a:ea typeface="微软雅黑" panose="020B0503020204020204" pitchFamily="34" charset="-122"/>
              </a:rPr>
              <a:t>，与我国的大国地位极不相符；</a:t>
            </a:r>
            <a:endParaRPr lang="en-US" altLang="zh-CN" sz="1400" dirty="0" smtClean="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rPr>
              <a:t>亟须具有国际视野、通晓国际规则、能够参与国际事务和国际竞争的人才。</a:t>
            </a:r>
            <a:endParaRPr lang="en-US" altLang="zh-CN" sz="1400" dirty="0" smtClean="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3" name="图片 12"/>
          <p:cNvPicPr>
            <a:picLocks noChangeAspect="1"/>
          </p:cNvPicPr>
          <p:nvPr/>
        </p:nvPicPr>
        <p:blipFill>
          <a:blip r:embed="rId2" cstate="print"/>
          <a:stretch>
            <a:fillRect/>
          </a:stretch>
        </p:blipFill>
        <p:spPr>
          <a:xfrm>
            <a:off x="4117658" y="2197576"/>
            <a:ext cx="4610100" cy="2679859"/>
          </a:xfrm>
          <a:prstGeom prst="rect">
            <a:avLst/>
          </a:prstGeom>
          <a:ln>
            <a:solidFill>
              <a:schemeClr val="bg1">
                <a:lumMod val="85000"/>
              </a:schemeClr>
            </a:solidFill>
          </a:ln>
        </p:spPr>
      </p:pic>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4085" y="1333733"/>
            <a:ext cx="194421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a:xfrm>
            <a:off x="704999" y="244237"/>
            <a:ext cx="2550160" cy="506730"/>
          </a:xfrm>
        </p:spPr>
        <p:txBody>
          <a:bodyPr vert="horz" wrap="none" lIns="91440" tIns="45720" rIns="91440" bIns="45720" rtlCol="0" anchor="ctr">
            <a:spAutoFit/>
          </a:bodyPr>
          <a:p>
            <a:pPr algn="l" defTabSz="457200"/>
            <a:r>
              <a:rPr lang="zh-CN" altLang="zh-CN" sz="2400" b="1" dirty="0" smtClean="0">
                <a:solidFill>
                  <a:schemeClr val="tx1"/>
                </a:solidFill>
                <a:latin typeface="微软雅黑" panose="020B0503020204020204" pitchFamily="34" charset="-122"/>
                <a:ea typeface="微软雅黑" panose="020B0503020204020204" pitchFamily="34" charset="-122"/>
                <a:cs typeface="+mn-cs"/>
              </a:rPr>
              <a:t>03国际组织实习</a:t>
            </a:r>
            <a:endParaRPr lang="zh-CN" altLang="zh-CN" sz="2400" b="1" dirty="0" smtClean="0">
              <a:solidFill>
                <a:schemeClr val="tx1"/>
              </a:solidFill>
              <a:latin typeface="微软雅黑" panose="020B0503020204020204" pitchFamily="34" charset="-122"/>
              <a:ea typeface="微软雅黑" panose="020B0503020204020204" pitchFamily="34" charset="-122"/>
              <a:cs typeface="+mn-cs"/>
            </a:endParaRPr>
          </a:p>
        </p:txBody>
      </p:sp>
      <p:sp>
        <p:nvSpPr>
          <p:cNvPr id="4" name="等腰三角形 3"/>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3861" y="864553"/>
            <a:ext cx="8415814" cy="783590"/>
          </a:xfrm>
          <a:prstGeom prst="rect">
            <a:avLst/>
          </a:prstGeom>
        </p:spPr>
        <p:txBody>
          <a:bodyPr wrap="square">
            <a:spAutoFit/>
          </a:bodyPr>
          <a:lstStyle/>
          <a:p>
            <a:pPr>
              <a:lnSpc>
                <a:spcPct val="150000"/>
              </a:lnSpc>
            </a:pPr>
            <a:r>
              <a:rPr lang="zh-CN" altLang="en-US" sz="1500" dirty="0" smtClean="0">
                <a:latin typeface="微软雅黑" panose="020B0503020204020204" pitchFamily="34" charset="-122"/>
                <a:ea typeface="微软雅黑" panose="020B0503020204020204" pitchFamily="34" charset="-122"/>
              </a:rPr>
              <a:t>组织部门有计划地从高等院校选调品学兼优的应届大学本科以上毕业生到基层工作，作为党政领导干部后备人选和县级以上党政机关高素质的工作人员人选进行重点培养，这批毕业生称“选调生”。</a:t>
            </a:r>
            <a:endParaRPr lang="zh-CN" altLang="en-US" sz="2100" dirty="0" smtClean="0"/>
          </a:p>
        </p:txBody>
      </p:sp>
      <p:graphicFrame>
        <p:nvGraphicFramePr>
          <p:cNvPr id="5" name="表格 4"/>
          <p:cNvGraphicFramePr>
            <a:graphicFrameLocks noGrp="1"/>
          </p:cNvGraphicFramePr>
          <p:nvPr>
            <p:custDataLst>
              <p:tags r:id="rId1"/>
            </p:custDataLst>
          </p:nvPr>
        </p:nvGraphicFramePr>
        <p:xfrm>
          <a:off x="610553" y="1727994"/>
          <a:ext cx="7922895" cy="1831975"/>
        </p:xfrm>
        <a:graphic>
          <a:graphicData uri="http://schemas.openxmlformats.org/drawingml/2006/table">
            <a:tbl>
              <a:tblPr firstRow="1" bandRow="1">
                <a:tableStyleId>{5C22544A-7EE6-4342-B048-85BDC9FD1C3A}</a:tableStyleId>
              </a:tblPr>
              <a:tblGrid>
                <a:gridCol w="2527935"/>
                <a:gridCol w="2355215"/>
                <a:gridCol w="3039745"/>
              </a:tblGrid>
              <a:tr h="274320">
                <a:tc>
                  <a:txBody>
                    <a:bodyPr/>
                    <a:lstStyle/>
                    <a:p>
                      <a:endParaRPr lang="zh-CN" altLang="en-US" sz="1200" dirty="0">
                        <a:latin typeface="黑体" panose="02010609060101010101" pitchFamily="49" charset="-122"/>
                        <a:ea typeface="黑体" panose="02010609060101010101" pitchFamily="49" charset="-122"/>
                      </a:endParaRPr>
                    </a:p>
                  </a:txBody>
                  <a:tcPr/>
                </a:tc>
                <a:tc>
                  <a:txBody>
                    <a:bodyPr/>
                    <a:lstStyle/>
                    <a:p>
                      <a:r>
                        <a:rPr lang="zh-CN" altLang="en-US" sz="1200" dirty="0" smtClean="0">
                          <a:latin typeface="黑体" panose="02010609060101010101" pitchFamily="49" charset="-122"/>
                          <a:ea typeface="黑体" panose="02010609060101010101" pitchFamily="49" charset="-122"/>
                        </a:rPr>
                        <a:t>单位招录公务员</a:t>
                      </a:r>
                      <a:endParaRPr lang="zh-CN" altLang="en-US" sz="1200" dirty="0" smtClean="0">
                        <a:latin typeface="黑体" panose="02010609060101010101" pitchFamily="49" charset="-122"/>
                        <a:ea typeface="黑体" panose="02010609060101010101" pitchFamily="49" charset="-122"/>
                      </a:endParaRPr>
                    </a:p>
                  </a:txBody>
                  <a:tcPr/>
                </a:tc>
                <a:tc>
                  <a:txBody>
                    <a:bodyPr/>
                    <a:lstStyle/>
                    <a:p>
                      <a:r>
                        <a:rPr lang="zh-CN" altLang="en-US" sz="1200" dirty="0" smtClean="0">
                          <a:latin typeface="黑体" panose="02010609060101010101" pitchFamily="49" charset="-122"/>
                          <a:ea typeface="黑体" panose="02010609060101010101" pitchFamily="49" charset="-122"/>
                        </a:rPr>
                        <a:t>选调生</a:t>
                      </a:r>
                      <a:endParaRPr lang="zh-CN" altLang="en-US" sz="1200" dirty="0" smtClean="0">
                        <a:latin typeface="黑体" panose="02010609060101010101" pitchFamily="49" charset="-122"/>
                        <a:ea typeface="黑体" panose="02010609060101010101" pitchFamily="49" charset="-122"/>
                      </a:endParaRPr>
                    </a:p>
                  </a:txBody>
                  <a:tcPr/>
                </a:tc>
              </a:tr>
              <a:tr h="274320">
                <a:tc>
                  <a:txBody>
                    <a:bodyPr/>
                    <a:lstStyle/>
                    <a:p>
                      <a:r>
                        <a:rPr lang="zh-CN" altLang="en-US" sz="1200" dirty="0" smtClean="0">
                          <a:latin typeface="黑体" panose="02010609060101010101" pitchFamily="49" charset="-122"/>
                          <a:ea typeface="黑体" panose="02010609060101010101" pitchFamily="49" charset="-122"/>
                        </a:rPr>
                        <a:t>负责单位</a:t>
                      </a:r>
                      <a:endParaRPr lang="zh-CN" altLang="en-US" sz="1200" dirty="0" smtClean="0">
                        <a:latin typeface="黑体" panose="02010609060101010101" pitchFamily="49" charset="-122"/>
                        <a:ea typeface="黑体" panose="02010609060101010101" pitchFamily="49" charset="-122"/>
                      </a:endParaRPr>
                    </a:p>
                  </a:txBody>
                  <a:tcPr/>
                </a:tc>
                <a:tc>
                  <a:txBody>
                    <a:bodyPr/>
                    <a:lstStyle/>
                    <a:p>
                      <a:r>
                        <a:rPr lang="zh-CN" altLang="en-US" sz="1200" dirty="0" smtClean="0">
                          <a:latin typeface="黑体" panose="02010609060101010101" pitchFamily="49" charset="-122"/>
                          <a:ea typeface="黑体" panose="02010609060101010101" pitchFamily="49" charset="-122"/>
                        </a:rPr>
                        <a:t>人事部门</a:t>
                      </a:r>
                      <a:endParaRPr lang="zh-CN" altLang="en-US" sz="1200" dirty="0" smtClean="0">
                        <a:latin typeface="黑体" panose="02010609060101010101" pitchFamily="49" charset="-122"/>
                        <a:ea typeface="黑体" panose="02010609060101010101" pitchFamily="49" charset="-122"/>
                      </a:endParaRPr>
                    </a:p>
                  </a:txBody>
                  <a:tcPr/>
                </a:tc>
                <a:tc>
                  <a:txBody>
                    <a:bodyPr/>
                    <a:lstStyle/>
                    <a:p>
                      <a:r>
                        <a:rPr lang="zh-CN" altLang="en-US" sz="1200" dirty="0" smtClean="0">
                          <a:latin typeface="黑体" panose="02010609060101010101" pitchFamily="49" charset="-122"/>
                          <a:ea typeface="黑体" panose="02010609060101010101" pitchFamily="49" charset="-122"/>
                        </a:rPr>
                        <a:t>组织部门</a:t>
                      </a:r>
                      <a:endParaRPr lang="zh-CN" altLang="en-US" sz="1200" dirty="0" smtClean="0">
                        <a:latin typeface="黑体" panose="02010609060101010101" pitchFamily="49" charset="-122"/>
                        <a:ea typeface="黑体" panose="02010609060101010101" pitchFamily="49" charset="-122"/>
                      </a:endParaRPr>
                    </a:p>
                  </a:txBody>
                  <a:tcPr/>
                </a:tc>
              </a:tr>
              <a:tr h="335915">
                <a:tc>
                  <a:txBody>
                    <a:bodyPr/>
                    <a:lstStyle/>
                    <a:p>
                      <a:r>
                        <a:rPr lang="zh-CN" altLang="en-US" sz="1200" dirty="0" smtClean="0">
                          <a:latin typeface="黑体" panose="02010609060101010101" pitchFamily="49" charset="-122"/>
                          <a:ea typeface="黑体" panose="02010609060101010101" pitchFamily="49" charset="-122"/>
                        </a:rPr>
                        <a:t>报名条件</a:t>
                      </a:r>
                      <a:endParaRPr lang="zh-CN" altLang="en-US" sz="1200" dirty="0" smtClean="0">
                        <a:latin typeface="黑体" panose="02010609060101010101" pitchFamily="49" charset="-122"/>
                        <a:ea typeface="黑体" panose="02010609060101010101" pitchFamily="49" charset="-122"/>
                      </a:endParaRPr>
                    </a:p>
                  </a:txBody>
                  <a:tcPr/>
                </a:tc>
                <a:tc>
                  <a:txBody>
                    <a:bodyPr/>
                    <a:lstStyle/>
                    <a:p>
                      <a:r>
                        <a:rPr lang="zh-CN" altLang="en-US" sz="1200" dirty="0" smtClean="0">
                          <a:latin typeface="黑体" panose="02010609060101010101" pitchFamily="49" charset="-122"/>
                          <a:ea typeface="黑体" panose="02010609060101010101" pitchFamily="49" charset="-122"/>
                        </a:rPr>
                        <a:t>不同岗位的不同条件</a:t>
                      </a:r>
                      <a:endParaRPr lang="zh-CN" altLang="en-US" sz="1200" dirty="0" smtClean="0">
                        <a:latin typeface="黑体" panose="02010609060101010101" pitchFamily="49" charset="-122"/>
                        <a:ea typeface="黑体" panose="02010609060101010101" pitchFamily="49" charset="-122"/>
                      </a:endParaRPr>
                    </a:p>
                  </a:txBody>
                  <a:tcPr/>
                </a:tc>
                <a:tc>
                  <a:txBody>
                    <a:bodyPr/>
                    <a:lstStyle/>
                    <a:p>
                      <a:r>
                        <a:rPr lang="en-US" altLang="zh-CN" sz="1200" dirty="0" smtClean="0">
                          <a:latin typeface="黑体" panose="02010609060101010101" pitchFamily="49" charset="-122"/>
                          <a:ea typeface="黑体" panose="02010609060101010101" pitchFamily="49" charset="-122"/>
                          <a:cs typeface="黑体" panose="02010609060101010101" pitchFamily="49" charset="-122"/>
                        </a:rPr>
                        <a:t>+</a:t>
                      </a:r>
                      <a:r>
                        <a:rPr lang="zh-CN" altLang="en-US" sz="1200" dirty="0" smtClean="0">
                          <a:latin typeface="黑体" panose="02010609060101010101" pitchFamily="49" charset="-122"/>
                          <a:ea typeface="黑体" panose="02010609060101010101" pitchFamily="49" charset="-122"/>
                          <a:cs typeface="黑体" panose="02010609060101010101" pitchFamily="49" charset="-122"/>
                        </a:rPr>
                        <a:t>学生党员、主要学生干部</a:t>
                      </a:r>
                      <a:endParaRPr lang="zh-CN" altLang="en-US" sz="1200" dirty="0" smtClean="0">
                        <a:latin typeface="黑体" panose="02010609060101010101" pitchFamily="49" charset="-122"/>
                        <a:ea typeface="黑体" panose="02010609060101010101" pitchFamily="49" charset="-122"/>
                        <a:cs typeface="黑体" panose="02010609060101010101" pitchFamily="49" charset="-122"/>
                      </a:endParaRPr>
                    </a:p>
                  </a:txBody>
                  <a:tcPr/>
                </a:tc>
              </a:tr>
              <a:tr h="337185">
                <a:tc>
                  <a:txBody>
                    <a:bodyPr/>
                    <a:lstStyle/>
                    <a:p>
                      <a:r>
                        <a:rPr lang="zh-CN" altLang="en-US" sz="1200" dirty="0" smtClean="0">
                          <a:latin typeface="黑体" panose="02010609060101010101" pitchFamily="49" charset="-122"/>
                          <a:ea typeface="黑体" panose="02010609060101010101" pitchFamily="49" charset="-122"/>
                        </a:rPr>
                        <a:t>培养目标不同</a:t>
                      </a:r>
                      <a:endParaRPr lang="zh-CN" altLang="en-US" sz="1200" dirty="0" smtClean="0">
                        <a:latin typeface="黑体" panose="02010609060101010101" pitchFamily="49" charset="-122"/>
                        <a:ea typeface="黑体" panose="02010609060101010101" pitchFamily="49" charset="-122"/>
                      </a:endParaRPr>
                    </a:p>
                  </a:txBody>
                  <a:tcPr/>
                </a:tc>
                <a:tc>
                  <a:txBody>
                    <a:bodyPr/>
                    <a:lstStyle/>
                    <a:p>
                      <a:r>
                        <a:rPr lang="zh-CN" altLang="en-US" sz="1200" dirty="0" smtClean="0">
                          <a:latin typeface="黑体" panose="02010609060101010101" pitchFamily="49" charset="-122"/>
                          <a:ea typeface="黑体" panose="02010609060101010101" pitchFamily="49" charset="-122"/>
                        </a:rPr>
                        <a:t>公共事务管理人员</a:t>
                      </a:r>
                      <a:endParaRPr lang="zh-CN" altLang="en-US" sz="1200" dirty="0" smtClean="0">
                        <a:latin typeface="黑体" panose="02010609060101010101" pitchFamily="49" charset="-122"/>
                        <a:ea typeface="黑体" panose="02010609060101010101" pitchFamily="49" charset="-122"/>
                      </a:endParaRPr>
                    </a:p>
                  </a:txBody>
                  <a:tcPr/>
                </a:tc>
                <a:tc>
                  <a:txBody>
                    <a:bodyPr/>
                    <a:lstStyle/>
                    <a:p>
                      <a:r>
                        <a:rPr lang="zh-CN" altLang="en-US" sz="1200" dirty="0" smtClean="0">
                          <a:latin typeface="黑体" panose="02010609060101010101" pitchFamily="49" charset="-122"/>
                          <a:ea typeface="黑体" panose="02010609060101010101" pitchFamily="49" charset="-122"/>
                        </a:rPr>
                        <a:t>各级党政领导干部后备人选</a:t>
                      </a:r>
                      <a:endParaRPr lang="zh-CN" altLang="en-US" sz="1200" dirty="0" smtClean="0">
                        <a:latin typeface="黑体" panose="02010609060101010101" pitchFamily="49" charset="-122"/>
                        <a:ea typeface="黑体" panose="02010609060101010101" pitchFamily="49" charset="-122"/>
                      </a:endParaRPr>
                    </a:p>
                  </a:txBody>
                  <a:tcPr/>
                </a:tc>
              </a:tr>
              <a:tr h="274320">
                <a:tc>
                  <a:txBody>
                    <a:bodyPr/>
                    <a:lstStyle/>
                    <a:p>
                      <a:r>
                        <a:rPr lang="zh-CN" altLang="en-US" sz="1200" dirty="0" smtClean="0">
                          <a:latin typeface="黑体" panose="02010609060101010101" pitchFamily="49" charset="-122"/>
                          <a:ea typeface="黑体" panose="02010609060101010101" pitchFamily="49" charset="-122"/>
                        </a:rPr>
                        <a:t>选拔程序</a:t>
                      </a:r>
                      <a:endParaRPr lang="zh-CN" altLang="en-US" sz="1200" dirty="0" smtClean="0">
                        <a:latin typeface="黑体" panose="02010609060101010101" pitchFamily="49" charset="-122"/>
                        <a:ea typeface="黑体" panose="02010609060101010101" pitchFamily="49" charset="-122"/>
                      </a:endParaRPr>
                    </a:p>
                  </a:txBody>
                  <a:tcPr/>
                </a:tc>
                <a:tc>
                  <a:txBody>
                    <a:bodyPr/>
                    <a:lstStyle/>
                    <a:p>
                      <a:r>
                        <a:rPr lang="zh-CN" altLang="en-US" sz="1200" dirty="0" smtClean="0">
                          <a:latin typeface="黑体" panose="02010609060101010101" pitchFamily="49" charset="-122"/>
                          <a:ea typeface="黑体" panose="02010609060101010101" pitchFamily="49" charset="-122"/>
                        </a:rPr>
                        <a:t>固定名额</a:t>
                      </a:r>
                      <a:endParaRPr lang="zh-CN" altLang="en-US" sz="1200" dirty="0" smtClean="0">
                        <a:latin typeface="黑体" panose="02010609060101010101" pitchFamily="49" charset="-122"/>
                        <a:ea typeface="黑体" panose="02010609060101010101" pitchFamily="49" charset="-122"/>
                      </a:endParaRPr>
                    </a:p>
                  </a:txBody>
                  <a:tcPr/>
                </a:tc>
                <a:tc>
                  <a:txBody>
                    <a:bodyPr/>
                    <a:lstStyle/>
                    <a:p>
                      <a:r>
                        <a:rPr lang="zh-CN" altLang="en-US" sz="1200" dirty="0" smtClean="0">
                          <a:latin typeface="黑体" panose="02010609060101010101" pitchFamily="49" charset="-122"/>
                          <a:ea typeface="黑体" panose="02010609060101010101" pitchFamily="49" charset="-122"/>
                        </a:rPr>
                        <a:t>择优选拔、宁缺毋滥</a:t>
                      </a:r>
                      <a:endParaRPr lang="zh-CN" altLang="en-US" sz="1200" dirty="0" smtClean="0">
                        <a:latin typeface="黑体" panose="02010609060101010101" pitchFamily="49" charset="-122"/>
                        <a:ea typeface="黑体" panose="02010609060101010101" pitchFamily="49" charset="-122"/>
                      </a:endParaRPr>
                    </a:p>
                  </a:txBody>
                  <a:tcPr/>
                </a:tc>
              </a:tr>
              <a:tr h="335915">
                <a:tc>
                  <a:txBody>
                    <a:bodyPr/>
                    <a:lstStyle/>
                    <a:p>
                      <a:r>
                        <a:rPr lang="zh-CN" altLang="en-US" sz="1200" dirty="0" smtClean="0">
                          <a:latin typeface="黑体" panose="02010609060101010101" pitchFamily="49" charset="-122"/>
                          <a:ea typeface="黑体" panose="02010609060101010101" pitchFamily="49" charset="-122"/>
                        </a:rPr>
                        <a:t>培养管理措施</a:t>
                      </a:r>
                      <a:endParaRPr lang="zh-CN" altLang="en-US" sz="1200" dirty="0" smtClean="0">
                        <a:latin typeface="黑体" panose="02010609060101010101" pitchFamily="49" charset="-122"/>
                        <a:ea typeface="黑体" panose="02010609060101010101" pitchFamily="49" charset="-122"/>
                      </a:endParaRPr>
                    </a:p>
                  </a:txBody>
                  <a:tcPr/>
                </a:tc>
                <a:tc>
                  <a:txBody>
                    <a:bodyPr/>
                    <a:lstStyle/>
                    <a:p>
                      <a:r>
                        <a:rPr lang="zh-CN" altLang="en-US" sz="1200" dirty="0" smtClean="0">
                          <a:latin typeface="黑体" panose="02010609060101010101" pitchFamily="49" charset="-122"/>
                          <a:ea typeface="黑体" panose="02010609060101010101" pitchFamily="49" charset="-122"/>
                        </a:rPr>
                        <a:t>岗位和业务培训</a:t>
                      </a:r>
                      <a:endParaRPr lang="zh-CN" altLang="en-US" sz="1200" dirty="0" smtClean="0">
                        <a:latin typeface="黑体" panose="02010609060101010101" pitchFamily="49" charset="-122"/>
                        <a:ea typeface="黑体" panose="02010609060101010101" pitchFamily="49" charset="-122"/>
                      </a:endParaRPr>
                    </a:p>
                  </a:txBody>
                  <a:tcPr/>
                </a:tc>
                <a:tc>
                  <a:txBody>
                    <a:bodyPr/>
                    <a:lstStyle/>
                    <a:p>
                      <a:r>
                        <a:rPr lang="zh-CN" altLang="en-US" sz="1200" dirty="0" smtClean="0">
                          <a:latin typeface="黑体" panose="02010609060101010101" pitchFamily="49" charset="-122"/>
                          <a:ea typeface="黑体" panose="02010609060101010101" pitchFamily="49" charset="-122"/>
                        </a:rPr>
                        <a:t>专门培训班、重点跟踪培养</a:t>
                      </a:r>
                      <a:endParaRPr lang="zh-CN" altLang="en-US" sz="1200" dirty="0" smtClean="0">
                        <a:latin typeface="黑体" panose="02010609060101010101" pitchFamily="49" charset="-122"/>
                        <a:ea typeface="黑体" panose="02010609060101010101" pitchFamily="49" charset="-122"/>
                      </a:endParaRPr>
                    </a:p>
                  </a:txBody>
                  <a:tcPr/>
                </a:tc>
              </a:tr>
            </a:tbl>
          </a:graphicData>
        </a:graphic>
      </p:graphicFrame>
      <p:sp>
        <p:nvSpPr>
          <p:cNvPr id="6" name="TextBox 5"/>
          <p:cNvSpPr txBox="1"/>
          <p:nvPr/>
        </p:nvSpPr>
        <p:spPr>
          <a:xfrm>
            <a:off x="610687" y="3661366"/>
            <a:ext cx="5904656" cy="1706880"/>
          </a:xfrm>
          <a:prstGeom prst="rect">
            <a:avLst/>
          </a:prstGeom>
          <a:noFill/>
        </p:spPr>
        <p:txBody>
          <a:bodyPr wrap="square" rtlCol="0">
            <a:spAutoFit/>
          </a:bodyPr>
          <a:lstStyle/>
          <a:p>
            <a:pPr>
              <a:lnSpc>
                <a:spcPct val="150000"/>
              </a:lnSpc>
            </a:pPr>
            <a:r>
              <a:rPr lang="zh-CN" altLang="en-US" sz="1400" dirty="0" smtClean="0">
                <a:solidFill>
                  <a:srgbClr val="FF0000"/>
                </a:solidFill>
                <a:latin typeface="微软雅黑" panose="020B0503020204020204" pitchFamily="34" charset="-122"/>
                <a:ea typeface="微软雅黑" panose="020B0503020204020204" pitchFamily="34" charset="-122"/>
              </a:rPr>
              <a:t>近三年录取为江苏省选调生：</a:t>
            </a:r>
            <a:endParaRPr lang="en-US" altLang="zh-CN" sz="1400" dirty="0" smtClean="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1400" dirty="0" smtClean="0">
                <a:solidFill>
                  <a:srgbClr val="FF0000"/>
                </a:solidFill>
                <a:latin typeface="微软雅黑" panose="020B0503020204020204" pitchFamily="34" charset="-122"/>
                <a:ea typeface="微软雅黑" panose="020B0503020204020204" pitchFamily="34" charset="-122"/>
              </a:rPr>
              <a:t>2017</a:t>
            </a:r>
            <a:r>
              <a:rPr lang="zh-CN" altLang="en-US" sz="1400" dirty="0" smtClean="0">
                <a:solidFill>
                  <a:srgbClr val="FF0000"/>
                </a:solidFill>
                <a:latin typeface="微软雅黑" panose="020B0503020204020204" pitchFamily="34" charset="-122"/>
                <a:ea typeface="微软雅黑" panose="020B0503020204020204" pitchFamily="34" charset="-122"/>
              </a:rPr>
              <a:t>届：魏乔君（无锡市荣巷街道）</a:t>
            </a:r>
            <a:endParaRPr lang="en-US" altLang="zh-CN" sz="1400" dirty="0" smtClean="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1400" dirty="0" smtClean="0">
                <a:solidFill>
                  <a:srgbClr val="FF0000"/>
                </a:solidFill>
                <a:latin typeface="微软雅黑" panose="020B0503020204020204" pitchFamily="34" charset="-122"/>
                <a:ea typeface="微软雅黑" panose="020B0503020204020204" pitchFamily="34" charset="-122"/>
              </a:rPr>
              <a:t>2018</a:t>
            </a:r>
            <a:r>
              <a:rPr lang="zh-CN" altLang="en-US" sz="1400" dirty="0" smtClean="0">
                <a:solidFill>
                  <a:srgbClr val="FF0000"/>
                </a:solidFill>
                <a:latin typeface="微软雅黑" panose="020B0503020204020204" pitchFamily="34" charset="-122"/>
                <a:ea typeface="微软雅黑" panose="020B0503020204020204" pitchFamily="34" charset="-122"/>
              </a:rPr>
              <a:t>届：王文哲（无锡市胡埭街道）、章云霄（无锡市风雷街道）</a:t>
            </a:r>
            <a:endParaRPr lang="en-US" altLang="zh-CN" sz="1400" dirty="0" smtClean="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1400" dirty="0" smtClean="0">
                <a:solidFill>
                  <a:srgbClr val="FF0000"/>
                </a:solidFill>
                <a:latin typeface="微软雅黑" panose="020B0503020204020204" pitchFamily="34" charset="-122"/>
                <a:ea typeface="微软雅黑" panose="020B0503020204020204" pitchFamily="34" charset="-122"/>
              </a:rPr>
              <a:t>2019</a:t>
            </a:r>
            <a:r>
              <a:rPr lang="zh-CN" altLang="en-US" sz="1400" dirty="0" smtClean="0">
                <a:solidFill>
                  <a:srgbClr val="FF0000"/>
                </a:solidFill>
                <a:latin typeface="微软雅黑" panose="020B0503020204020204" pitchFamily="34" charset="-122"/>
                <a:ea typeface="微软雅黑" panose="020B0503020204020204" pitchFamily="34" charset="-122"/>
              </a:rPr>
              <a:t>届：冯文欢（苏州市双塔社区）</a:t>
            </a:r>
            <a:endParaRPr lang="en-US" altLang="zh-CN" sz="1400" dirty="0" smtClean="0">
              <a:solidFill>
                <a:srgbClr val="FF0000"/>
              </a:solidFill>
              <a:latin typeface="微软雅黑" panose="020B0503020204020204" pitchFamily="34" charset="-122"/>
              <a:ea typeface="微软雅黑" panose="020B0503020204020204" pitchFamily="34" charset="-122"/>
            </a:endParaRPr>
          </a:p>
          <a:p>
            <a:pPr>
              <a:lnSpc>
                <a:spcPct val="150000"/>
              </a:lnSpc>
            </a:pPr>
            <a:endParaRPr lang="zh-CN" altLang="en-US" sz="1400" dirty="0" smtClean="0">
              <a:solidFill>
                <a:srgbClr val="FF0000"/>
              </a:solidFill>
              <a:latin typeface="微软雅黑" panose="020B0503020204020204" pitchFamily="34" charset="-122"/>
              <a:ea typeface="微软雅黑" panose="020B0503020204020204" pitchFamily="34" charset="-122"/>
            </a:endParaRPr>
          </a:p>
        </p:txBody>
      </p:sp>
      <p:sp>
        <p:nvSpPr>
          <p:cNvPr id="2051" name="Rectangle 5"/>
          <p:cNvSpPr>
            <a:spLocks noChangeArrowheads="1"/>
          </p:cNvSpPr>
          <p:nvPr/>
        </p:nvSpPr>
        <p:spPr bwMode="auto">
          <a:xfrm>
            <a:off x="1763688" y="340137"/>
            <a:ext cx="5375315" cy="632579"/>
          </a:xfrm>
          <a:prstGeom prst="rect">
            <a:avLst/>
          </a:prstGeom>
          <a:noFill/>
          <a:ln w="9525">
            <a:noFill/>
            <a:miter lim="800000"/>
          </a:ln>
        </p:spPr>
        <p:txBody>
          <a:bodyPr/>
          <a:p>
            <a:pPr algn="ctr">
              <a:lnSpc>
                <a:spcPct val="130000"/>
              </a:lnSpc>
            </a:pPr>
            <a:endParaRPr lang="zh-CN" altLang="en-US" b="1" dirty="0">
              <a:solidFill>
                <a:srgbClr val="000066"/>
              </a:solidFill>
              <a:latin typeface="Times New Roman" panose="02020603050405020304" pitchFamily="18" charset="0"/>
              <a:ea typeface="黑体" panose="02010609060101010101" pitchFamily="49" charset="-122"/>
            </a:endParaRPr>
          </a:p>
        </p:txBody>
      </p:sp>
      <p:sp>
        <p:nvSpPr>
          <p:cNvPr id="2" name="标题 1"/>
          <p:cNvSpPr>
            <a:spLocks noGrp="1"/>
          </p:cNvSpPr>
          <p:nvPr>
            <p:ph type="title"/>
          </p:nvPr>
        </p:nvSpPr>
        <p:spPr>
          <a:xfrm>
            <a:off x="720239" y="167720"/>
            <a:ext cx="1804035" cy="506730"/>
          </a:xfrm>
        </p:spPr>
        <p:txBody>
          <a:bodyPr vert="horz" wrap="none" lIns="91440" tIns="45720" rIns="91440" bIns="45720" rtlCol="0" anchor="ctr">
            <a:spAutoFit/>
          </a:bodyPr>
          <a:p>
            <a:pPr algn="l" defTabSz="457200"/>
            <a:r>
              <a:rPr lang="zh-CN" altLang="zh-CN" sz="2400" b="1" dirty="0" smtClean="0">
                <a:solidFill>
                  <a:schemeClr val="tx1"/>
                </a:solidFill>
                <a:latin typeface="微软雅黑" panose="020B0503020204020204" pitchFamily="34" charset="-122"/>
                <a:ea typeface="微软雅黑" panose="020B0503020204020204" pitchFamily="34" charset="-122"/>
                <a:cs typeface="+mn-cs"/>
              </a:rPr>
              <a:t>04选调生</a:t>
            </a:r>
            <a:endParaRPr lang="zh-CN" altLang="zh-CN" sz="2400" b="1" dirty="0" smtClean="0">
              <a:solidFill>
                <a:schemeClr val="tx1"/>
              </a:solidFill>
              <a:latin typeface="微软雅黑" panose="020B0503020204020204" pitchFamily="34" charset="-122"/>
              <a:ea typeface="微软雅黑" panose="020B0503020204020204" pitchFamily="34" charset="-122"/>
              <a:cs typeface="+mn-cs"/>
            </a:endParaRPr>
          </a:p>
        </p:txBody>
      </p:sp>
      <p:sp>
        <p:nvSpPr>
          <p:cNvPr id="4" name="等腰三角形 3"/>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3376" y="865505"/>
            <a:ext cx="8495824" cy="4935855"/>
          </a:xfrm>
          <a:prstGeom prst="rect">
            <a:avLst/>
          </a:prstGeom>
        </p:spPr>
        <p:txBody>
          <a:bodyPr wrap="square">
            <a:spAutoFit/>
          </a:bodyPr>
          <a:lstStyle/>
          <a:p>
            <a:pPr>
              <a:lnSpc>
                <a:spcPct val="120000"/>
              </a:lnSpc>
              <a:spcBef>
                <a:spcPts val="0"/>
              </a:spcBef>
              <a:spcAft>
                <a:spcPts val="0"/>
              </a:spcAft>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研究生支教团是每年在全国部分重点高校中招募一定数量具备保送研究生资格，到国家中西部贫困地区中小学开展为期一年的支教志愿服务。</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选拔条件（部分）：</a:t>
            </a:r>
            <a:endPar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符合推荐免试研究生的基本条件</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政策支持（部分）：</a:t>
            </a:r>
            <a:endPar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按照大学生志愿服务西部计划有关规定享受服务期为</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年的有关鼓励政策。</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服务期间应届本科毕业生保留</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年研究生入学资格，在读研究生保留</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年学籍。</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国家提供志愿服务期的生活补贴。</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endPar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90000"/>
              </a:lnSpc>
              <a:spcBef>
                <a:spcPts val="0"/>
              </a:spcBef>
              <a:spcAft>
                <a:spcPts val="0"/>
              </a:spcAft>
            </a:pP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杨晗婕                                                                                                                                         牛思琪</a:t>
            </a:r>
            <a:endPar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90000"/>
              </a:lnSpc>
              <a:spcBef>
                <a:spcPts val="0"/>
              </a:spcBef>
              <a:spcAft>
                <a:spcPts val="0"/>
              </a:spcAft>
            </a:pPr>
            <a:r>
              <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2019</a:t>
            </a: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届食品科学与工程专业                                                                          </a:t>
            </a:r>
            <a:r>
              <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2019</a:t>
            </a: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届设计学院工业设计</a:t>
            </a:r>
            <a:endPar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90000"/>
              </a:lnSpc>
              <a:spcBef>
                <a:spcPts val="0"/>
              </a:spcBef>
              <a:spcAft>
                <a:spcPts val="0"/>
              </a:spcAft>
            </a:pP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第</a:t>
            </a:r>
            <a:r>
              <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21</a:t>
            </a: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届江南大学研究生支教团团长                                                       第</a:t>
            </a:r>
            <a:r>
              <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21</a:t>
            </a: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届江南大学研究生支教团</a:t>
            </a:r>
            <a:endPar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90000"/>
              </a:lnSpc>
              <a:spcBef>
                <a:spcPts val="0"/>
              </a:spcBef>
              <a:spcAft>
                <a:spcPts val="0"/>
              </a:spcAft>
            </a:pP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服务地：云南省保山市芒宽民族中学                                                  服务地：云南省保山市芒宽民族中学                       </a:t>
            </a:r>
            <a:endPar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endPar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endPar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endPar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50" name="Picture 2" descr="E:\王胤\工作\分团委\2019-2020二\2020.2-4疫情期间共青团工作\关于组织开展江南大学“信仰公开课——战‘疫’云讲演”活动的通知\战疫云演讲：做一个闪闪发光的普通人（研支团与志愿者代表）\“研支团”成员杨晗婕上课.jpg"/>
          <p:cNvPicPr>
            <a:picLocks noChangeAspect="1" noChangeArrowheads="1"/>
          </p:cNvPicPr>
          <p:nvPr/>
        </p:nvPicPr>
        <p:blipFill>
          <a:blip r:embed="rId1" cstate="print"/>
          <a:srcRect/>
          <a:stretch>
            <a:fillRect/>
          </a:stretch>
        </p:blipFill>
        <p:spPr bwMode="auto">
          <a:xfrm>
            <a:off x="2745581" y="4063524"/>
            <a:ext cx="1620203" cy="1080611"/>
          </a:xfrm>
          <a:prstGeom prst="rect">
            <a:avLst/>
          </a:prstGeom>
          <a:noFill/>
        </p:spPr>
      </p:pic>
      <p:pic>
        <p:nvPicPr>
          <p:cNvPr id="2051" name="Picture 3"/>
          <p:cNvPicPr>
            <a:picLocks noChangeAspect="1" noChangeArrowheads="1"/>
          </p:cNvPicPr>
          <p:nvPr/>
        </p:nvPicPr>
        <p:blipFill>
          <a:blip r:embed="rId2" cstate="print"/>
          <a:srcRect b="9806"/>
          <a:stretch>
            <a:fillRect/>
          </a:stretch>
        </p:blipFill>
        <p:spPr bwMode="auto">
          <a:xfrm>
            <a:off x="4452938" y="4063524"/>
            <a:ext cx="1597343" cy="1080611"/>
          </a:xfrm>
          <a:prstGeom prst="rect">
            <a:avLst/>
          </a:prstGeom>
          <a:noFill/>
          <a:ln w="9525">
            <a:noFill/>
            <a:miter lim="800000"/>
            <a:headEnd/>
            <a:tailEnd/>
          </a:ln>
        </p:spPr>
      </p:pic>
      <p:sp>
        <p:nvSpPr>
          <p:cNvPr id="2" name="Rectangle 5"/>
          <p:cNvSpPr>
            <a:spLocks noChangeArrowheads="1"/>
          </p:cNvSpPr>
          <p:nvPr/>
        </p:nvSpPr>
        <p:spPr bwMode="auto">
          <a:xfrm>
            <a:off x="1763688" y="340137"/>
            <a:ext cx="5375315" cy="632579"/>
          </a:xfrm>
          <a:prstGeom prst="rect">
            <a:avLst/>
          </a:prstGeom>
          <a:noFill/>
          <a:ln w="9525">
            <a:noFill/>
            <a:miter lim="800000"/>
          </a:ln>
        </p:spPr>
        <p:txBody>
          <a:bodyPr/>
          <a:p>
            <a:pPr algn="ctr">
              <a:lnSpc>
                <a:spcPct val="130000"/>
              </a:lnSpc>
            </a:pPr>
            <a:endParaRPr lang="zh-CN" altLang="en-US" b="1" dirty="0">
              <a:solidFill>
                <a:srgbClr val="000066"/>
              </a:solidFill>
              <a:latin typeface="Times New Roman" panose="02020603050405020304" pitchFamily="18" charset="0"/>
              <a:ea typeface="黑体" panose="02010609060101010101" pitchFamily="49" charset="-122"/>
            </a:endParaRPr>
          </a:p>
        </p:txBody>
      </p:sp>
      <p:sp>
        <p:nvSpPr>
          <p:cNvPr id="5" name="标题 4"/>
          <p:cNvSpPr>
            <a:spLocks noGrp="1"/>
          </p:cNvSpPr>
          <p:nvPr>
            <p:ph type="title"/>
          </p:nvPr>
        </p:nvSpPr>
        <p:spPr>
          <a:xfrm>
            <a:off x="720239" y="247730"/>
            <a:ext cx="2948940" cy="506730"/>
          </a:xfrm>
        </p:spPr>
        <p:txBody>
          <a:bodyPr vert="horz" wrap="none" lIns="91440" tIns="45720" rIns="91440" bIns="45720" rtlCol="0" anchor="ctr">
            <a:spAutoFit/>
          </a:bodyPr>
          <a:p>
            <a:pPr algn="l" defTabSz="457200"/>
            <a:r>
              <a:rPr lang="zh-CN" altLang="zh-CN" sz="2400" b="1" dirty="0" smtClean="0">
                <a:solidFill>
                  <a:schemeClr val="tx1"/>
                </a:solidFill>
                <a:latin typeface="微软雅黑" panose="020B0503020204020204" pitchFamily="34" charset="-122"/>
                <a:ea typeface="微软雅黑" panose="020B0503020204020204" pitchFamily="34" charset="-122"/>
                <a:cs typeface="+mn-cs"/>
              </a:rPr>
              <a:t>05研究生支教团</a:t>
            </a:r>
            <a:endParaRPr lang="zh-CN" altLang="zh-CN" sz="2400" b="1" dirty="0" smtClean="0">
              <a:solidFill>
                <a:schemeClr val="tx1"/>
              </a:solidFill>
              <a:latin typeface="微软雅黑" panose="020B0503020204020204" pitchFamily="34" charset="-122"/>
              <a:ea typeface="微软雅黑" panose="020B0503020204020204" pitchFamily="34" charset="-122"/>
              <a:cs typeface="+mn-cs"/>
            </a:endParaRPr>
          </a:p>
        </p:txBody>
      </p:sp>
      <p:sp>
        <p:nvSpPr>
          <p:cNvPr id="3" name="等腰三角形 2"/>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28174" y="772160"/>
            <a:ext cx="8057198" cy="2353310"/>
          </a:xfrm>
          <a:prstGeom prst="rect">
            <a:avLst/>
          </a:prstGeom>
        </p:spPr>
        <p:txBody>
          <a:bodyPr wrap="square">
            <a:spAutoFit/>
          </a:bodyPr>
          <a:lstStyle/>
          <a:p>
            <a:pPr>
              <a:lnSpc>
                <a:spcPct val="150000"/>
              </a:lnSpc>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为了振兴苏北，江苏省每年选拔志愿者到苏北的乡镇一级从事为期一年的教育、卫生、农技、扶贫以及青年中心建设和管理等方面的志愿服务工作。</a:t>
            </a:r>
            <a:endPar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政策支持（部分）：</a:t>
            </a:r>
            <a:endParaRPr lang="en-US" altLang="zh-CN" sz="14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服务期满</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年，对志愿者的服务情况做出鉴定，存入本人档案。</a:t>
            </a:r>
            <a:endPar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Ø"/>
            </a:pP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志愿者期满考核合格，并按相关规定缴纳社会保险，连续计算工龄。</a:t>
            </a:r>
            <a:endPar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buFont typeface="Wingdings" panose="05000000000000000000" pitchFamily="2" charset="2"/>
              <a:buChar char="Ø"/>
            </a:pP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服务期满</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年，经考核合格并符合报考条件的志愿者，</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年内报考硕士研究生，可享受初试总分加</a:t>
            </a:r>
            <a:r>
              <a:rPr lang="en-US" altLang="zh-CN" sz="1400" dirty="0" smtClean="0">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rPr>
              <a:t>分，同等条件下优先录取。</a:t>
            </a:r>
            <a:endParaRPr lang="zh-CN" altLang="en-US" sz="14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nvSpPr>
        <p:spPr>
          <a:xfrm>
            <a:off x="682506" y="3337803"/>
            <a:ext cx="5544616" cy="1383665"/>
          </a:xfrm>
          <a:prstGeom prst="rect">
            <a:avLst/>
          </a:prstGeom>
        </p:spPr>
        <p:txBody>
          <a:bodyPr wrap="square">
            <a:spAutoFit/>
          </a:bodyPr>
          <a:lstStyle/>
          <a:p>
            <a:pPr>
              <a:lnSpc>
                <a:spcPct val="150000"/>
              </a:lnSpc>
            </a:pPr>
            <a:r>
              <a:rPr lang="zh-CN" altLang="en-US" sz="1400" dirty="0" smtClean="0">
                <a:solidFill>
                  <a:srgbClr val="FF0000"/>
                </a:solidFill>
                <a:latin typeface="微软雅黑" panose="020B0503020204020204" pitchFamily="34" charset="-122"/>
                <a:ea typeface="微软雅黑" panose="020B0503020204020204" pitchFamily="34" charset="-122"/>
              </a:rPr>
              <a:t>近三年参加苏北计划的学生：</a:t>
            </a:r>
            <a:endParaRPr lang="en-US" altLang="zh-CN" sz="1400" dirty="0" smtClean="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1400" dirty="0" smtClean="0">
                <a:solidFill>
                  <a:srgbClr val="FF0000"/>
                </a:solidFill>
                <a:latin typeface="微软雅黑" panose="020B0503020204020204" pitchFamily="34" charset="-122"/>
                <a:ea typeface="微软雅黑" panose="020B0503020204020204" pitchFamily="34" charset="-122"/>
              </a:rPr>
              <a:t>2017</a:t>
            </a:r>
            <a:r>
              <a:rPr lang="zh-CN" altLang="en-US" sz="1400" dirty="0" smtClean="0">
                <a:solidFill>
                  <a:srgbClr val="FF0000"/>
                </a:solidFill>
                <a:latin typeface="微软雅黑" panose="020B0503020204020204" pitchFamily="34" charset="-122"/>
                <a:ea typeface="微软雅黑" panose="020B0503020204020204" pitchFamily="34" charset="-122"/>
              </a:rPr>
              <a:t>届：厉苏洪（徐州市云龙区市场监督管理局）</a:t>
            </a:r>
            <a:endParaRPr lang="en-US" altLang="zh-CN" sz="1400" dirty="0" smtClean="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1400" dirty="0" smtClean="0">
                <a:solidFill>
                  <a:srgbClr val="FF0000"/>
                </a:solidFill>
                <a:latin typeface="微软雅黑" panose="020B0503020204020204" pitchFamily="34" charset="-122"/>
                <a:ea typeface="微软雅黑" panose="020B0503020204020204" pitchFamily="34" charset="-122"/>
              </a:rPr>
              <a:t>                          </a:t>
            </a:r>
            <a:r>
              <a:rPr lang="zh-CN" altLang="en-US" sz="1400" dirty="0" smtClean="0">
                <a:solidFill>
                  <a:srgbClr val="FF0000"/>
                </a:solidFill>
                <a:latin typeface="微软雅黑" panose="020B0503020204020204" pitchFamily="34" charset="-122"/>
                <a:ea typeface="微软雅黑" panose="020B0503020204020204" pitchFamily="34" charset="-122"/>
              </a:rPr>
              <a:t>现考取苏州市姑苏区市场监督管理局</a:t>
            </a:r>
            <a:endParaRPr lang="en-US" altLang="zh-CN" sz="1400" dirty="0" smtClean="0">
              <a:solidFill>
                <a:srgbClr val="FF0000"/>
              </a:solidFill>
              <a:latin typeface="微软雅黑" panose="020B0503020204020204" pitchFamily="34" charset="-122"/>
              <a:ea typeface="微软雅黑" panose="020B0503020204020204" pitchFamily="34" charset="-122"/>
            </a:endParaRPr>
          </a:p>
          <a:p>
            <a:pPr>
              <a:lnSpc>
                <a:spcPct val="150000"/>
              </a:lnSpc>
            </a:pPr>
            <a:r>
              <a:rPr lang="en-US" altLang="zh-CN" sz="1400" dirty="0" smtClean="0">
                <a:solidFill>
                  <a:srgbClr val="FF0000"/>
                </a:solidFill>
                <a:latin typeface="微软雅黑" panose="020B0503020204020204" pitchFamily="34" charset="-122"/>
                <a:ea typeface="微软雅黑" panose="020B0503020204020204" pitchFamily="34" charset="-122"/>
              </a:rPr>
              <a:t>2019</a:t>
            </a:r>
            <a:r>
              <a:rPr lang="zh-CN" altLang="en-US" sz="1400" dirty="0" smtClean="0">
                <a:solidFill>
                  <a:srgbClr val="FF0000"/>
                </a:solidFill>
                <a:latin typeface="微软雅黑" panose="020B0503020204020204" pitchFamily="34" charset="-122"/>
                <a:ea typeface="微软雅黑" panose="020B0503020204020204" pitchFamily="34" charset="-122"/>
              </a:rPr>
              <a:t>届：芮一犇（淮安市）</a:t>
            </a:r>
            <a:endParaRPr lang="en-US" altLang="zh-CN" sz="1400" dirty="0" smtClean="0">
              <a:solidFill>
                <a:srgbClr val="FF0000"/>
              </a:solidFill>
              <a:latin typeface="微软雅黑" panose="020B0503020204020204" pitchFamily="34" charset="-122"/>
              <a:ea typeface="微软雅黑" panose="020B0503020204020204" pitchFamily="34" charset="-122"/>
            </a:endParaRPr>
          </a:p>
        </p:txBody>
      </p:sp>
      <p:sp>
        <p:nvSpPr>
          <p:cNvPr id="2" name="Rectangle 5"/>
          <p:cNvSpPr>
            <a:spLocks noChangeArrowheads="1"/>
          </p:cNvSpPr>
          <p:nvPr/>
        </p:nvSpPr>
        <p:spPr bwMode="auto">
          <a:xfrm>
            <a:off x="1763688" y="340137"/>
            <a:ext cx="5375315" cy="632579"/>
          </a:xfrm>
          <a:prstGeom prst="rect">
            <a:avLst/>
          </a:prstGeom>
          <a:noFill/>
          <a:ln w="9525">
            <a:noFill/>
            <a:miter lim="800000"/>
          </a:ln>
        </p:spPr>
        <p:txBody>
          <a:bodyPr/>
          <a:p>
            <a:pPr algn="ctr">
              <a:lnSpc>
                <a:spcPct val="130000"/>
              </a:lnSpc>
            </a:pPr>
            <a:endParaRPr lang="zh-CN" altLang="en-US" b="1" dirty="0">
              <a:solidFill>
                <a:srgbClr val="000066"/>
              </a:solidFill>
              <a:latin typeface="Times New Roman" panose="02020603050405020304" pitchFamily="18" charset="0"/>
              <a:ea typeface="黑体" panose="02010609060101010101" pitchFamily="49" charset="-122"/>
            </a:endParaRPr>
          </a:p>
        </p:txBody>
      </p:sp>
      <p:sp>
        <p:nvSpPr>
          <p:cNvPr id="4" name="标题 3"/>
          <p:cNvSpPr>
            <a:spLocks noGrp="1"/>
          </p:cNvSpPr>
          <p:nvPr>
            <p:ph type="title"/>
          </p:nvPr>
        </p:nvSpPr>
        <p:spPr>
          <a:xfrm>
            <a:off x="720239" y="244237"/>
            <a:ext cx="3924935" cy="423545"/>
          </a:xfrm>
        </p:spPr>
        <p:txBody>
          <a:bodyPr vert="horz" wrap="none" lIns="91440" tIns="45720" rIns="91440" bIns="45720" rtlCol="0" anchor="ctr">
            <a:spAutoFit/>
          </a:bodyPr>
          <a:p>
            <a:pPr algn="l" defTabSz="457200"/>
            <a:r>
              <a:rPr lang="en-US" altLang="zh-CN" sz="2400" b="1" dirty="0" smtClean="0">
                <a:solidFill>
                  <a:schemeClr val="tx1"/>
                </a:solidFill>
                <a:latin typeface="微软雅黑" panose="020B0503020204020204" pitchFamily="34" charset="-122"/>
                <a:ea typeface="微软雅黑" panose="020B0503020204020204" pitchFamily="34" charset="-122"/>
                <a:cs typeface="+mn-cs"/>
              </a:rPr>
              <a:t>06</a:t>
            </a:r>
            <a:r>
              <a:rPr lang="zh-CN" altLang="zh-CN" sz="2400" b="1" dirty="0" smtClean="0">
                <a:solidFill>
                  <a:schemeClr val="tx1"/>
                </a:solidFill>
                <a:latin typeface="微软雅黑" panose="020B0503020204020204" pitchFamily="34" charset="-122"/>
                <a:ea typeface="微软雅黑" panose="020B0503020204020204" pitchFamily="34" charset="-122"/>
                <a:cs typeface="+mn-cs"/>
              </a:rPr>
              <a:t>大学生志愿服务苏北计划</a:t>
            </a:r>
            <a:endParaRPr lang="zh-CN" altLang="zh-CN" sz="2400" b="1" dirty="0" smtClean="0">
              <a:solidFill>
                <a:schemeClr val="tx1"/>
              </a:solidFill>
              <a:latin typeface="微软雅黑" panose="020B0503020204020204" pitchFamily="34" charset="-122"/>
              <a:ea typeface="微软雅黑" panose="020B0503020204020204" pitchFamily="34" charset="-122"/>
              <a:cs typeface="+mn-cs"/>
            </a:endParaRPr>
          </a:p>
        </p:txBody>
      </p:sp>
      <p:sp>
        <p:nvSpPr>
          <p:cNvPr id="3" name="等腰三角形 2"/>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119"/>
          <p:cNvSpPr txBox="1"/>
          <p:nvPr/>
        </p:nvSpPr>
        <p:spPr>
          <a:xfrm>
            <a:off x="840374" y="244700"/>
            <a:ext cx="3130559" cy="398780"/>
          </a:xfrm>
          <a:prstGeom prst="rect">
            <a:avLst/>
          </a:prstGeom>
          <a:noFill/>
        </p:spPr>
        <p:txBody>
          <a:bodyPr wrap="square" rtlCol="0">
            <a:spAutoFit/>
          </a:bodyPr>
          <a:p>
            <a:pPr defTabSz="685800"/>
            <a:r>
              <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rPr>
              <a:t>职业定位的思路</a:t>
            </a:r>
            <a:endPar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graphicFrame>
        <p:nvGraphicFramePr>
          <p:cNvPr id="21" name="图示 20"/>
          <p:cNvGraphicFramePr/>
          <p:nvPr/>
        </p:nvGraphicFramePr>
        <p:xfrm>
          <a:off x="603885" y="1086485"/>
          <a:ext cx="3962400" cy="29718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23" name="图示 22"/>
          <p:cNvGraphicFramePr/>
          <p:nvPr/>
        </p:nvGraphicFramePr>
        <p:xfrm>
          <a:off x="4947285" y="1086485"/>
          <a:ext cx="3962400" cy="29718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文本框 4"/>
          <p:cNvSpPr txBox="1"/>
          <p:nvPr/>
        </p:nvSpPr>
        <p:spPr>
          <a:xfrm>
            <a:off x="2035175" y="4168775"/>
            <a:ext cx="998220" cy="337185"/>
          </a:xfrm>
          <a:prstGeom prst="rect">
            <a:avLst/>
          </a:prstGeom>
          <a:noFill/>
        </p:spPr>
        <p:txBody>
          <a:bodyPr wrap="none" rtlCol="0" anchor="t">
            <a:spAutoFit/>
          </a:bodyPr>
          <a:p>
            <a:pPr eaLnBrk="1" hangingPunct="1"/>
            <a:r>
              <a:rPr lang="zh-CN" altLang="en-US" sz="1600" b="1">
                <a:solidFill>
                  <a:schemeClr val="tx1"/>
                </a:solidFill>
                <a:latin typeface="微软雅黑" panose="020B0503020204020204" pitchFamily="34" charset="-122"/>
                <a:ea typeface="微软雅黑" panose="020B0503020204020204" pitchFamily="34" charset="-122"/>
                <a:sym typeface="+mn-ea"/>
              </a:rPr>
              <a:t>择业导向</a:t>
            </a:r>
            <a:endParaRPr lang="zh-CN" altLang="en-US" sz="1600" b="1">
              <a:solidFill>
                <a:schemeClr val="tx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6378575" y="4168775"/>
            <a:ext cx="998220" cy="337185"/>
          </a:xfrm>
          <a:prstGeom prst="rect">
            <a:avLst/>
          </a:prstGeom>
          <a:noFill/>
        </p:spPr>
        <p:txBody>
          <a:bodyPr wrap="none" rtlCol="0" anchor="t">
            <a:spAutoFit/>
          </a:bodyPr>
          <a:p>
            <a:pPr eaLnBrk="1" hangingPunct="1"/>
            <a:r>
              <a:rPr lang="zh-CN" altLang="en-US" sz="1600" b="1">
                <a:solidFill>
                  <a:schemeClr val="tx1"/>
                </a:solidFill>
                <a:latin typeface="微软雅黑" panose="020B0503020204020204" pitchFamily="34" charset="-122"/>
                <a:ea typeface="微软雅黑" panose="020B0503020204020204" pitchFamily="34" charset="-122"/>
                <a:sym typeface="+mn-ea"/>
              </a:rPr>
              <a:t>就业导向</a:t>
            </a:r>
            <a:endParaRPr lang="zh-CN" altLang="en-US" sz="1600" b="1">
              <a:solidFill>
                <a:schemeClr val="tx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6532245" y="3198495"/>
            <a:ext cx="792480" cy="460375"/>
          </a:xfrm>
          <a:prstGeom prst="rect">
            <a:avLst/>
          </a:prstGeom>
          <a:noFill/>
        </p:spPr>
        <p:txBody>
          <a:bodyPr wrap="none" rtlCol="0" anchor="t">
            <a:spAutoFit/>
          </a:bodyPr>
          <a:p>
            <a:r>
              <a:rPr lang="zh-CN" altLang="en-US" sz="2400" dirty="0">
                <a:latin typeface="微软雅黑" panose="020B0503020204020204" pitchFamily="34" charset="-122"/>
                <a:ea typeface="微软雅黑" panose="020B0503020204020204" pitchFamily="34" charset="-122"/>
                <a:sym typeface="+mn-ea"/>
              </a:rPr>
              <a:t>意愿</a:t>
            </a:r>
            <a:endParaRPr lang="zh-CN" altLang="en-US" sz="2400" dirty="0">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p>
            <a:pPr defTabSz="685800"/>
            <a:r>
              <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rPr>
              <a:t>作业</a:t>
            </a:r>
            <a:endPar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100" name="文本框 99"/>
          <p:cNvSpPr txBox="1"/>
          <p:nvPr/>
        </p:nvSpPr>
        <p:spPr>
          <a:xfrm>
            <a:off x="1299845" y="995045"/>
            <a:ext cx="6609080" cy="2584450"/>
          </a:xfrm>
          <a:prstGeom prst="rect">
            <a:avLst/>
          </a:prstGeom>
          <a:noFill/>
          <a:ln w="9525">
            <a:noFill/>
          </a:ln>
        </p:spPr>
        <p:txBody>
          <a:bodyPr wrap="square">
            <a:spAutoFit/>
          </a:bodyPr>
          <a:p>
            <a:pPr marL="0" indent="0" algn="l">
              <a:lnSpc>
                <a:spcPct val="150000"/>
              </a:lnSpc>
            </a:pPr>
            <a:r>
              <a:rPr lang="en-US" altLang="zh-CN" sz="2400" b="0">
                <a:solidFill>
                  <a:srgbClr val="231F20"/>
                </a:solidFill>
                <a:latin typeface="微软雅黑" panose="020B0503020204020204" pitchFamily="34" charset="-122"/>
                <a:ea typeface="微软雅黑" panose="020B0503020204020204" pitchFamily="34" charset="-122"/>
                <a:cs typeface="宋体" panose="02010600030101010101" pitchFamily="2" charset="-122"/>
              </a:rPr>
              <a:t>1</a:t>
            </a:r>
            <a:r>
              <a:rPr lang="zh-CN" altLang="en-US" sz="2400" b="0">
                <a:solidFill>
                  <a:srgbClr val="231F20"/>
                </a:solidFill>
                <a:latin typeface="微软雅黑" panose="020B0503020204020204" pitchFamily="34" charset="-122"/>
                <a:ea typeface="微软雅黑" panose="020B0503020204020204" pitchFamily="34" charset="-122"/>
                <a:cs typeface="宋体" panose="02010600030101010101" pitchFamily="2" charset="-122"/>
              </a:rPr>
              <a:t>、查询例举你所关注的公司的企业文化，跟自己的价值相比较，哪些方面是一致的，哪些方面不一致。</a:t>
            </a:r>
            <a:endParaRPr lang="zh-CN" altLang="en-US" sz="2400" b="0">
              <a:solidFill>
                <a:srgbClr val="231F20"/>
              </a:solidFill>
              <a:latin typeface="微软雅黑" panose="020B0503020204020204" pitchFamily="34" charset="-122"/>
              <a:ea typeface="微软雅黑" panose="020B0503020204020204" pitchFamily="34" charset="-122"/>
              <a:cs typeface="宋体" panose="02010600030101010101" pitchFamily="2" charset="-122"/>
            </a:endParaRPr>
          </a:p>
          <a:p>
            <a:pPr marL="0" indent="0" algn="l">
              <a:lnSpc>
                <a:spcPct val="150000"/>
              </a:lnSpc>
            </a:pPr>
            <a:r>
              <a:rPr lang="en-US" altLang="zh-CN" sz="2400" b="0">
                <a:solidFill>
                  <a:srgbClr val="231F20"/>
                </a:solidFill>
                <a:latin typeface="微软雅黑" panose="020B0503020204020204" pitchFamily="34" charset="-122"/>
                <a:ea typeface="微软雅黑" panose="020B0503020204020204" pitchFamily="34" charset="-122"/>
                <a:cs typeface="宋体" panose="02010600030101010101" pitchFamily="2" charset="-122"/>
              </a:rPr>
              <a:t>2</a:t>
            </a:r>
            <a:r>
              <a:rPr lang="zh-CN" altLang="en-US" sz="2400" b="0">
                <a:solidFill>
                  <a:srgbClr val="231F20"/>
                </a:solidFill>
                <a:latin typeface="微软雅黑" panose="020B0503020204020204" pitchFamily="34" charset="-122"/>
                <a:ea typeface="微软雅黑" panose="020B0503020204020204" pitchFamily="34" charset="-122"/>
                <a:cs typeface="宋体" panose="02010600030101010101" pitchFamily="2" charset="-122"/>
              </a:rPr>
              <a:t>、拓展阅读：《中国职业分类大典》</a:t>
            </a:r>
            <a:endParaRPr lang="zh-CN" altLang="en-US" sz="1400" b="0">
              <a:solidFill>
                <a:srgbClr val="231F20"/>
              </a:solidFill>
              <a:latin typeface="宋体" panose="02010600030101010101" pitchFamily="2" charset="-122"/>
              <a:cs typeface="宋体" panose="02010600030101010101" pitchFamily="2" charset="-122"/>
            </a:endParaRPr>
          </a:p>
          <a:p>
            <a:pPr marL="0" indent="0" algn="l"/>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60"/>
          <p:cNvSpPr/>
          <p:nvPr/>
        </p:nvSpPr>
        <p:spPr>
          <a:xfrm>
            <a:off x="2919730" y="1985645"/>
            <a:ext cx="3053715" cy="830580"/>
          </a:xfrm>
          <a:prstGeom prst="rect">
            <a:avLst/>
          </a:prstGeom>
          <a:noFill/>
          <a:ln w="9525">
            <a:noFill/>
          </a:ln>
        </p:spPr>
        <p:txBody>
          <a:bodyPr wrap="square" lIns="0" tIns="0" rIns="0" bIns="0">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algn="ctr" eaLnBrk="1" hangingPunct="1">
              <a:spcBef>
                <a:spcPct val="0"/>
              </a:spcBef>
              <a:buNone/>
              <a:defRPr/>
            </a:pPr>
            <a:r>
              <a:rPr lang="zh-CN" altLang="en-US" sz="5400" b="1" dirty="0">
                <a:solidFill>
                  <a:schemeClr val="accent3"/>
                </a:solidFill>
                <a:latin typeface="Agency FB" panose="020B0503020202020204"/>
                <a:ea typeface="微软雅黑" panose="020B0503020204020204" pitchFamily="34" charset="-122"/>
                <a:cs typeface="+mn-ea"/>
                <a:sym typeface="+mn-lt"/>
              </a:rPr>
              <a:t>谢  谢</a:t>
            </a:r>
            <a:endParaRPr lang="zh-CN" altLang="en-US" sz="5400" b="1" dirty="0">
              <a:solidFill>
                <a:schemeClr val="accent3"/>
              </a:solidFill>
              <a:latin typeface="Agency FB" panose="020B0503020202020204"/>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矩形 60"/>
          <p:cNvSpPr/>
          <p:nvPr/>
        </p:nvSpPr>
        <p:spPr>
          <a:xfrm>
            <a:off x="2919730" y="1985645"/>
            <a:ext cx="4408805" cy="830580"/>
          </a:xfrm>
          <a:prstGeom prst="rect">
            <a:avLst/>
          </a:prstGeom>
          <a:noFill/>
          <a:ln w="9525">
            <a:noFill/>
          </a:ln>
        </p:spPr>
        <p:txBody>
          <a:bodyPr wrap="square" lIns="0" tIns="0" rIns="0" bIns="0">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algn="ctr" eaLnBrk="1" hangingPunct="1">
              <a:spcBef>
                <a:spcPct val="0"/>
              </a:spcBef>
              <a:buNone/>
              <a:defRPr/>
            </a:pPr>
            <a:r>
              <a:rPr lang="zh-CN" altLang="en-US" sz="5400" b="1" dirty="0">
                <a:solidFill>
                  <a:schemeClr val="accent3"/>
                </a:solidFill>
                <a:latin typeface="Agency FB" panose="020B0503020202020204"/>
                <a:ea typeface="微软雅黑" panose="020B0503020204020204" pitchFamily="34" charset="-122"/>
                <a:cs typeface="+mn-ea"/>
                <a:sym typeface="+mn-lt"/>
              </a:rPr>
              <a:t>以下</a:t>
            </a:r>
            <a:r>
              <a:rPr lang="en-US" altLang="zh-CN" sz="5400" b="1" dirty="0">
                <a:solidFill>
                  <a:schemeClr val="accent3"/>
                </a:solidFill>
                <a:latin typeface="Agency FB" panose="020B0503020202020204"/>
                <a:ea typeface="微软雅黑" panose="020B0503020204020204" pitchFamily="34" charset="-122"/>
                <a:cs typeface="+mn-ea"/>
                <a:sym typeface="+mn-lt"/>
              </a:rPr>
              <a:t>ppt</a:t>
            </a:r>
            <a:r>
              <a:rPr lang="zh-CN" altLang="en-US" sz="5400" b="1" dirty="0">
                <a:solidFill>
                  <a:schemeClr val="accent3"/>
                </a:solidFill>
                <a:latin typeface="Agency FB" panose="020B0503020202020204"/>
                <a:ea typeface="微软雅黑" panose="020B0503020204020204" pitchFamily="34" charset="-122"/>
                <a:cs typeface="+mn-ea"/>
                <a:sym typeface="+mn-lt"/>
              </a:rPr>
              <a:t>备用</a:t>
            </a:r>
            <a:endParaRPr lang="zh-CN" altLang="en-US" sz="5400" b="1" dirty="0">
              <a:solidFill>
                <a:schemeClr val="accent3"/>
              </a:solidFill>
              <a:latin typeface="Agency FB" panose="020B0503020202020204"/>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512696" y="2102465"/>
            <a:ext cx="5824538" cy="1258848"/>
            <a:chOff x="4343400" y="2152174"/>
            <a:chExt cx="7766050" cy="1678464"/>
          </a:xfrm>
        </p:grpSpPr>
        <p:sp>
          <p:nvSpPr>
            <p:cNvPr id="20" name="矩形 60"/>
            <p:cNvSpPr/>
            <p:nvPr/>
          </p:nvSpPr>
          <p:spPr>
            <a:xfrm>
              <a:off x="4476751" y="2152174"/>
              <a:ext cx="7632699" cy="1107440"/>
            </a:xfrm>
            <a:prstGeom prst="rect">
              <a:avLst/>
            </a:prstGeom>
            <a:noFill/>
            <a:ln w="9525">
              <a:noFill/>
            </a:ln>
          </p:spPr>
          <p:txBody>
            <a:bodyPr lIns="0" tIns="0" rIns="0" bIns="0">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endParaRPr lang="zh-CN" altLang="en-US" sz="54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1" name="TextBox 65"/>
            <p:cNvSpPr txBox="1"/>
            <p:nvPr/>
          </p:nvSpPr>
          <p:spPr>
            <a:xfrm>
              <a:off x="4624388" y="3495675"/>
              <a:ext cx="1533525" cy="30649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浅谈国际组织</a:t>
              </a:r>
              <a:endPar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2" name="TextBox 66"/>
            <p:cNvSpPr txBox="1"/>
            <p:nvPr/>
          </p:nvSpPr>
          <p:spPr>
            <a:xfrm>
              <a:off x="6727825" y="3495675"/>
              <a:ext cx="1752600" cy="30649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为什么要去国际组织</a:t>
              </a:r>
              <a:endPar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3" name="Freeform 21"/>
            <p:cNvSpPr>
              <a:spLocks noEditPoints="1"/>
            </p:cNvSpPr>
            <p:nvPr/>
          </p:nvSpPr>
          <p:spPr>
            <a:xfrm>
              <a:off x="4343400" y="3562350"/>
              <a:ext cx="266700" cy="268288"/>
            </a:xfrm>
            <a:custGeom>
              <a:avLst/>
              <a:gdLst/>
              <a:ahLst/>
              <a:cxnLst>
                <a:cxn ang="0">
                  <a:pos x="151984808" y="0"/>
                </a:cxn>
                <a:cxn ang="0">
                  <a:pos x="303969615" y="153800109"/>
                </a:cxn>
                <a:cxn ang="0">
                  <a:pos x="151984808" y="307600218"/>
                </a:cxn>
                <a:cxn ang="0">
                  <a:pos x="0" y="153800109"/>
                </a:cxn>
                <a:cxn ang="0">
                  <a:pos x="151984808" y="0"/>
                </a:cxn>
                <a:cxn ang="0">
                  <a:pos x="128602968" y="261591119"/>
                </a:cxn>
                <a:cxn ang="0">
                  <a:pos x="175366647" y="261591119"/>
                </a:cxn>
                <a:cxn ang="0">
                  <a:pos x="175366647" y="178776117"/>
                </a:cxn>
                <a:cxn ang="0">
                  <a:pos x="258504104" y="178776117"/>
                </a:cxn>
                <a:cxn ang="0">
                  <a:pos x="258504104" y="130138024"/>
                </a:cxn>
                <a:cxn ang="0">
                  <a:pos x="175366647" y="130138024"/>
                </a:cxn>
                <a:cxn ang="0">
                  <a:pos x="175366647" y="46009099"/>
                </a:cxn>
                <a:cxn ang="0">
                  <a:pos x="128602968" y="46009099"/>
                </a:cxn>
                <a:cxn ang="0">
                  <a:pos x="128602968" y="130138024"/>
                </a:cxn>
                <a:cxn ang="0">
                  <a:pos x="45465512" y="130138024"/>
                </a:cxn>
                <a:cxn ang="0">
                  <a:pos x="45465512" y="178776117"/>
                </a:cxn>
                <a:cxn ang="0">
                  <a:pos x="128602968" y="178776117"/>
                </a:cxn>
                <a:cxn ang="0">
                  <a:pos x="128602968" y="26159111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w="9525">
              <a:noFill/>
            </a:ln>
          </p:spPr>
          <p:txBody>
            <a:bodyPr/>
            <a:lstStyle/>
            <a:p>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4" name="Freeform 22"/>
            <p:cNvSpPr>
              <a:spLocks noEditPoints="1"/>
            </p:cNvSpPr>
            <p:nvPr/>
          </p:nvSpPr>
          <p:spPr>
            <a:xfrm>
              <a:off x="6430963" y="3562350"/>
              <a:ext cx="266700" cy="268288"/>
            </a:xfrm>
            <a:custGeom>
              <a:avLst/>
              <a:gdLst/>
              <a:ahLst/>
              <a:cxnLst>
                <a:cxn ang="0">
                  <a:pos x="151984808" y="0"/>
                </a:cxn>
                <a:cxn ang="0">
                  <a:pos x="303969615" y="153800109"/>
                </a:cxn>
                <a:cxn ang="0">
                  <a:pos x="151984808" y="307600218"/>
                </a:cxn>
                <a:cxn ang="0">
                  <a:pos x="0" y="153800109"/>
                </a:cxn>
                <a:cxn ang="0">
                  <a:pos x="151984808" y="0"/>
                </a:cxn>
                <a:cxn ang="0">
                  <a:pos x="128602968" y="261591119"/>
                </a:cxn>
                <a:cxn ang="0">
                  <a:pos x="175366647" y="261591119"/>
                </a:cxn>
                <a:cxn ang="0">
                  <a:pos x="175366647" y="178776117"/>
                </a:cxn>
                <a:cxn ang="0">
                  <a:pos x="258504104" y="178776117"/>
                </a:cxn>
                <a:cxn ang="0">
                  <a:pos x="258504104" y="128824101"/>
                </a:cxn>
                <a:cxn ang="0">
                  <a:pos x="175366647" y="128824101"/>
                </a:cxn>
                <a:cxn ang="0">
                  <a:pos x="175366647" y="46009099"/>
                </a:cxn>
                <a:cxn ang="0">
                  <a:pos x="128602968" y="46009099"/>
                </a:cxn>
                <a:cxn ang="0">
                  <a:pos x="128602968" y="128824101"/>
                </a:cxn>
                <a:cxn ang="0">
                  <a:pos x="45465512" y="128824101"/>
                </a:cxn>
                <a:cxn ang="0">
                  <a:pos x="45465512" y="178776117"/>
                </a:cxn>
                <a:cxn ang="0">
                  <a:pos x="128602968" y="178776117"/>
                </a:cxn>
                <a:cxn ang="0">
                  <a:pos x="128602968" y="26159111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2"/>
            </a:solidFill>
            <a:ln w="9525">
              <a:noFill/>
            </a:ln>
          </p:spPr>
          <p:txBody>
            <a:bodyPr/>
            <a:lstStyle/>
            <a:p>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5" name="TextBox 15"/>
            <p:cNvSpPr txBox="1"/>
            <p:nvPr/>
          </p:nvSpPr>
          <p:spPr>
            <a:xfrm>
              <a:off x="9017000" y="3479801"/>
              <a:ext cx="1752600" cy="306493"/>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如何去国际组织</a:t>
              </a:r>
              <a:endParaRPr lang="zh-CN" altLang="en-US" sz="9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6" name="Freeform 22"/>
            <p:cNvSpPr>
              <a:spLocks noEditPoints="1"/>
            </p:cNvSpPr>
            <p:nvPr/>
          </p:nvSpPr>
          <p:spPr>
            <a:xfrm>
              <a:off x="8720138" y="3544888"/>
              <a:ext cx="266700" cy="268287"/>
            </a:xfrm>
            <a:custGeom>
              <a:avLst/>
              <a:gdLst/>
              <a:ahLst/>
              <a:cxnLst>
                <a:cxn ang="0">
                  <a:pos x="151984808" y="0"/>
                </a:cxn>
                <a:cxn ang="0">
                  <a:pos x="303969615" y="153799536"/>
                </a:cxn>
                <a:cxn ang="0">
                  <a:pos x="151984808" y="307599071"/>
                </a:cxn>
                <a:cxn ang="0">
                  <a:pos x="0" y="153799536"/>
                </a:cxn>
                <a:cxn ang="0">
                  <a:pos x="151984808" y="0"/>
                </a:cxn>
                <a:cxn ang="0">
                  <a:pos x="128602968" y="261590144"/>
                </a:cxn>
                <a:cxn ang="0">
                  <a:pos x="175366647" y="261590144"/>
                </a:cxn>
                <a:cxn ang="0">
                  <a:pos x="175366647" y="178775450"/>
                </a:cxn>
                <a:cxn ang="0">
                  <a:pos x="258504104" y="178775450"/>
                </a:cxn>
                <a:cxn ang="0">
                  <a:pos x="258504104" y="128823621"/>
                </a:cxn>
                <a:cxn ang="0">
                  <a:pos x="175366647" y="128823621"/>
                </a:cxn>
                <a:cxn ang="0">
                  <a:pos x="175366647" y="46008927"/>
                </a:cxn>
                <a:cxn ang="0">
                  <a:pos x="128602968" y="46008927"/>
                </a:cxn>
                <a:cxn ang="0">
                  <a:pos x="128602968" y="128823621"/>
                </a:cxn>
                <a:cxn ang="0">
                  <a:pos x="45465512" y="128823621"/>
                </a:cxn>
                <a:cxn ang="0">
                  <a:pos x="45465512" y="178775450"/>
                </a:cxn>
                <a:cxn ang="0">
                  <a:pos x="128602968" y="178775450"/>
                </a:cxn>
                <a:cxn ang="0">
                  <a:pos x="128602968" y="261590144"/>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2"/>
            </a:solidFill>
            <a:ln w="9525">
              <a:noFill/>
            </a:ln>
          </p:spPr>
          <p:txBody>
            <a:bodyPr/>
            <a:lstStyle/>
            <a:p>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grpSp>
      <p:sp>
        <p:nvSpPr>
          <p:cNvPr id="2" name="文本框 1"/>
          <p:cNvSpPr txBox="1"/>
          <p:nvPr/>
        </p:nvSpPr>
        <p:spPr>
          <a:xfrm>
            <a:off x="2089150" y="1482090"/>
            <a:ext cx="4965700" cy="1014730"/>
          </a:xfrm>
          <a:prstGeom prst="rect">
            <a:avLst/>
          </a:prstGeom>
          <a:noFill/>
        </p:spPr>
        <p:txBody>
          <a:bodyPr wrap="none" rtlCol="0" anchor="t">
            <a:spAutoFit/>
          </a:bodyPr>
          <a:p>
            <a:pPr marL="0" indent="0" eaLnBrk="1" hangingPunct="1">
              <a:spcBef>
                <a:spcPct val="0"/>
              </a:spcBef>
              <a:buNone/>
            </a:pPr>
            <a:r>
              <a:rPr lang="zh-CN" altLang="en-US" sz="3200" b="1" dirty="0">
                <a:solidFill>
                  <a:srgbClr val="FF0000"/>
                </a:solidFill>
                <a:latin typeface="微软雅黑" panose="020B0503020204020204" pitchFamily="34" charset="-122"/>
                <a:ea typeface="微软雅黑" panose="020B0503020204020204" pitchFamily="34" charset="-122"/>
                <a:cs typeface="+mn-ea"/>
                <a:sym typeface="+mn-lt"/>
              </a:rPr>
              <a:t>让世界听见</a:t>
            </a:r>
            <a:r>
              <a:rPr lang="zh-CN" altLang="en-US" sz="6000" b="1" dirty="0">
                <a:solidFill>
                  <a:srgbClr val="FF0000"/>
                </a:solidFill>
                <a:latin typeface="微软雅黑" panose="020B0503020204020204" pitchFamily="34" charset="-122"/>
                <a:ea typeface="微软雅黑" panose="020B0503020204020204" pitchFamily="34" charset="-122"/>
                <a:cs typeface="+mn-ea"/>
                <a:sym typeface="+mn-lt"/>
              </a:rPr>
              <a:t>中国</a:t>
            </a:r>
            <a:r>
              <a:rPr lang="zh-CN" altLang="en-US" sz="3200" b="1" dirty="0">
                <a:solidFill>
                  <a:srgbClr val="FF0000"/>
                </a:solidFill>
                <a:latin typeface="微软雅黑" panose="020B0503020204020204" pitchFamily="34" charset="-122"/>
                <a:ea typeface="微软雅黑" panose="020B0503020204020204" pitchFamily="34" charset="-122"/>
                <a:cs typeface="+mn-ea"/>
                <a:sym typeface="+mn-lt"/>
              </a:rPr>
              <a:t>的声音</a:t>
            </a:r>
            <a:endParaRPr lang="zh-CN" altLang="en-US" sz="3200" b="1" dirty="0">
              <a:solidFill>
                <a:srgbClr val="FF0000"/>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251585" y="1077595"/>
            <a:ext cx="6641397" cy="2520000"/>
          </a:xfrm>
          <a:prstGeom prst="rect">
            <a:avLst/>
          </a:prstGeom>
        </p:spPr>
      </p:pic>
      <p:sp>
        <p:nvSpPr>
          <p:cNvPr id="9" name="文本框 8"/>
          <p:cNvSpPr txBox="1"/>
          <p:nvPr/>
        </p:nvSpPr>
        <p:spPr>
          <a:xfrm>
            <a:off x="781050" y="244475"/>
            <a:ext cx="2933700" cy="368300"/>
          </a:xfrm>
          <a:prstGeom prst="rect">
            <a:avLst/>
          </a:prstGeom>
          <a:noFill/>
        </p:spPr>
        <p:txBody>
          <a:bodyPr wrap="none" rtlCol="0" anchor="t">
            <a:spAutoFit/>
          </a:bodyPr>
          <a:p>
            <a:pPr algn="ctr"/>
            <a:r>
              <a:rPr lang="zh-CN" altLang="en-US" b="1" dirty="0">
                <a:solidFill>
                  <a:schemeClr val="tx1"/>
                </a:solidFill>
                <a:latin typeface="微软雅黑" panose="020B0503020204020204" pitchFamily="34" charset="-122"/>
                <a:ea typeface="微软雅黑" panose="020B0503020204020204" pitchFamily="34" charset="-122"/>
                <a:sym typeface="+mn-ea"/>
              </a:rPr>
              <a:t>前进路上的火炬手</a:t>
            </a:r>
            <a:r>
              <a:rPr lang="en-US" altLang="zh-CN" b="1" dirty="0">
                <a:solidFill>
                  <a:schemeClr val="tx1"/>
                </a:solidFill>
                <a:latin typeface="微软雅黑" panose="020B0503020204020204" pitchFamily="34" charset="-122"/>
                <a:ea typeface="微软雅黑" panose="020B0503020204020204" pitchFamily="34" charset="-122"/>
                <a:sym typeface="+mn-ea"/>
              </a:rPr>
              <a:t>——</a:t>
            </a:r>
            <a:r>
              <a:rPr lang="zh-CN" altLang="en-US" b="1" dirty="0">
                <a:solidFill>
                  <a:schemeClr val="tx1"/>
                </a:solidFill>
                <a:latin typeface="微软雅黑" panose="020B0503020204020204" pitchFamily="34" charset="-122"/>
                <a:ea typeface="微软雅黑" panose="020B0503020204020204" pitchFamily="34" charset="-122"/>
                <a:sym typeface="+mn-ea"/>
              </a:rPr>
              <a:t>万芊</a:t>
            </a:r>
            <a:endParaRPr lang="zh-CN" altLang="en-US" b="1" dirty="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1071245" y="3721100"/>
            <a:ext cx="6943090" cy="460375"/>
          </a:xfrm>
          <a:prstGeom prst="rect">
            <a:avLst/>
          </a:prstGeom>
          <a:noFill/>
        </p:spPr>
        <p:txBody>
          <a:bodyPr wrap="square" rtlCol="0" anchor="t">
            <a:spAutoFit/>
          </a:bodyPr>
          <a:p>
            <a:pPr>
              <a:lnSpc>
                <a:spcPct val="150000"/>
              </a:lnSpc>
            </a:pPr>
            <a:r>
              <a:rPr lang="zh-CN" altLang="en-US" sz="800">
                <a:latin typeface="微软雅黑" panose="020B0503020204020204" pitchFamily="34" charset="-122"/>
                <a:ea typeface="微软雅黑" panose="020B0503020204020204" pitchFamily="34" charset="-122"/>
                <a:cs typeface="微软雅黑" panose="020B0503020204020204" pitchFamily="34" charset="-122"/>
              </a:rPr>
              <a:t>万芊，江南大学食品学院研究生，“惠炬公益扶贫”项目发起人，针对200多名“苗寨留守儿童”问题，4年25000公里探索出“两端一线”公益扶贫机制。事迹被中国教育新闻网、中青在线等十多家媒体报道，毕业后万芊至非洲加纳在联合国粮农组织非洲区域办事处实习。</a:t>
            </a:r>
            <a:endParaRPr lang="zh-CN" altLang="en-US"/>
          </a:p>
        </p:txBody>
      </p:sp>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6"/>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828040" y="228600"/>
            <a:ext cx="5440680" cy="368300"/>
          </a:xfrm>
          <a:prstGeom prst="rect">
            <a:avLst/>
          </a:prstGeom>
          <a:noFill/>
        </p:spPr>
        <p:txBody>
          <a:bodyPr wrap="none" rtlCol="0" anchor="t">
            <a:spAutoFit/>
          </a:bodyPr>
          <a:p>
            <a:pPr algn="ctr"/>
            <a:r>
              <a:rPr lang="zh-CN" altLang="en-US" b="1" dirty="0">
                <a:solidFill>
                  <a:schemeClr val="tx1"/>
                </a:solidFill>
                <a:latin typeface="微软雅黑" panose="020B0503020204020204" pitchFamily="34" charset="-122"/>
                <a:ea typeface="微软雅黑" panose="020B0503020204020204" pitchFamily="34" charset="-122"/>
                <a:sym typeface="+mn-ea"/>
              </a:rPr>
              <a:t>国际组织实习与任职：国际组织概览与国家政策解读</a:t>
            </a:r>
            <a:endParaRPr lang="zh-CN" altLang="en-US" b="1" dirty="0">
              <a:solidFill>
                <a:schemeClr val="tx1"/>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720090" y="925195"/>
            <a:ext cx="7662545" cy="829945"/>
          </a:xfrm>
          <a:prstGeom prst="rect">
            <a:avLst/>
          </a:prstGeom>
          <a:noFill/>
        </p:spPr>
        <p:txBody>
          <a:bodyPr wrap="square" rtlCol="0" anchor="t">
            <a:spAutoFit/>
          </a:bodyPr>
          <a:p>
            <a:pPr>
              <a:lnSpc>
                <a:spcPct val="150000"/>
              </a:lnSpc>
            </a:pPr>
            <a:r>
              <a:rPr lang="zh-CN" altLang="en-US" sz="1600" b="1">
                <a:latin typeface="微软雅黑" panose="020B0503020204020204" pitchFamily="34" charset="-122"/>
                <a:ea typeface="微软雅黑" panose="020B0503020204020204" pitchFamily="34" charset="-122"/>
              </a:rPr>
              <a:t>国际组织：</a:t>
            </a:r>
            <a:r>
              <a:rPr lang="zh-CN" altLang="en-US" sz="1600">
                <a:latin typeface="微软雅黑" panose="020B0503020204020204" pitchFamily="34" charset="-122"/>
                <a:ea typeface="微软雅黑" panose="020B0503020204020204" pitchFamily="34" charset="-122"/>
              </a:rPr>
              <a:t>两个以上国家或其政府、人民、民间团体基于特定目的，以一定协议形式而建立的各种机构。</a:t>
            </a:r>
            <a:endParaRPr lang="zh-CN" altLang="en-US" sz="1600">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1"/>
          <a:stretch>
            <a:fillRect/>
          </a:stretch>
        </p:blipFill>
        <p:spPr>
          <a:xfrm>
            <a:off x="299720" y="2226310"/>
            <a:ext cx="2940050" cy="1891030"/>
          </a:xfrm>
          <a:prstGeom prst="rect">
            <a:avLst/>
          </a:prstGeom>
        </p:spPr>
      </p:pic>
      <p:pic>
        <p:nvPicPr>
          <p:cNvPr id="12" name="图片 11"/>
          <p:cNvPicPr>
            <a:picLocks noChangeAspect="1"/>
          </p:cNvPicPr>
          <p:nvPr/>
        </p:nvPicPr>
        <p:blipFill>
          <a:blip r:embed="rId2"/>
          <a:stretch>
            <a:fillRect/>
          </a:stretch>
        </p:blipFill>
        <p:spPr>
          <a:xfrm>
            <a:off x="3149600" y="2368550"/>
            <a:ext cx="3009900" cy="1605915"/>
          </a:xfrm>
          <a:prstGeom prst="rect">
            <a:avLst/>
          </a:prstGeom>
        </p:spPr>
      </p:pic>
      <p:pic>
        <p:nvPicPr>
          <p:cNvPr id="13" name="图片 12"/>
          <p:cNvPicPr>
            <a:picLocks noChangeAspect="1"/>
          </p:cNvPicPr>
          <p:nvPr/>
        </p:nvPicPr>
        <p:blipFill>
          <a:blip r:embed="rId3"/>
          <a:stretch>
            <a:fillRect/>
          </a:stretch>
        </p:blipFill>
        <p:spPr>
          <a:xfrm>
            <a:off x="5970905" y="2315210"/>
            <a:ext cx="2934335" cy="1712595"/>
          </a:xfrm>
          <a:prstGeom prst="rect">
            <a:avLst/>
          </a:prstGeom>
        </p:spPr>
      </p:pic>
      <p:sp>
        <p:nvSpPr>
          <p:cNvPr id="16" name="文本框 15"/>
          <p:cNvSpPr txBox="1"/>
          <p:nvPr/>
        </p:nvSpPr>
        <p:spPr>
          <a:xfrm>
            <a:off x="828040" y="4416425"/>
            <a:ext cx="5666105" cy="229870"/>
          </a:xfrm>
          <a:prstGeom prst="rect">
            <a:avLst/>
          </a:prstGeom>
          <a:noFill/>
        </p:spPr>
        <p:txBody>
          <a:bodyPr wrap="square" rtlCol="0" anchor="t">
            <a:spAutoFit/>
          </a:bodyPr>
          <a:p>
            <a:r>
              <a:rPr lang="en-US" altLang="zh-CN" sz="9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900">
                <a:latin typeface="微软雅黑" panose="020B0503020204020204" pitchFamily="34" charset="-122"/>
                <a:ea typeface="微软雅黑" panose="020B0503020204020204" pitchFamily="34" charset="-122"/>
                <a:cs typeface="微软雅黑" panose="020B0503020204020204" pitchFamily="34" charset="-122"/>
              </a:rPr>
              <a:t>更多国际组织介绍可登录浏览高校毕业生到国际组织实习任职信息服务平台（gj.ncss.org.cn)</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1336675" y="2306955"/>
            <a:ext cx="1967865" cy="1170305"/>
          </a:xfrm>
          <a:prstGeom prst="rect">
            <a:avLst/>
          </a:prstGeom>
        </p:spPr>
      </p:pic>
      <p:pic>
        <p:nvPicPr>
          <p:cNvPr id="2" name="图片 1"/>
          <p:cNvPicPr>
            <a:picLocks noChangeAspect="1"/>
          </p:cNvPicPr>
          <p:nvPr/>
        </p:nvPicPr>
        <p:blipFill>
          <a:blip r:embed="rId3"/>
          <a:stretch>
            <a:fillRect/>
          </a:stretch>
        </p:blipFill>
        <p:spPr>
          <a:xfrm>
            <a:off x="1228725" y="908685"/>
            <a:ext cx="6897370" cy="3418205"/>
          </a:xfrm>
          <a:prstGeom prst="rect">
            <a:avLst/>
          </a:prstGeom>
        </p:spPr>
      </p:pic>
      <p:sp>
        <p:nvSpPr>
          <p:cNvPr id="3" name="文本框 2"/>
          <p:cNvSpPr txBox="1"/>
          <p:nvPr/>
        </p:nvSpPr>
        <p:spPr>
          <a:xfrm>
            <a:off x="720090" y="244475"/>
            <a:ext cx="2540000" cy="398780"/>
          </a:xfrm>
          <a:prstGeom prst="rect">
            <a:avLst/>
          </a:prstGeom>
          <a:noFill/>
        </p:spPr>
        <p:txBody>
          <a:bodyPr wrap="square" rtlCol="0" anchor="t">
            <a:spAutoFit/>
          </a:bodyPr>
          <a:p>
            <a:r>
              <a:rPr lang="zh-CN" altLang="en-US" sz="2000" b="1">
                <a:latin typeface="微软雅黑" panose="020B0503020204020204" pitchFamily="34" charset="-122"/>
                <a:ea typeface="微软雅黑" panose="020B0503020204020204" pitchFamily="34" charset="-122"/>
              </a:rPr>
              <a:t>传说中的联合国</a:t>
            </a:r>
            <a:endParaRPr lang="zh-CN" altLang="en-US" sz="2000" b="1">
              <a:latin typeface="微软雅黑" panose="020B0503020204020204" pitchFamily="34" charset="-122"/>
              <a:ea typeface="微软雅黑" panose="020B0503020204020204" pitchFamily="34" charset="-122"/>
            </a:endParaRPr>
          </a:p>
        </p:txBody>
      </p:sp>
      <p:sp>
        <p:nvSpPr>
          <p:cNvPr id="5" name="等腰三角形 4"/>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21995" y="198120"/>
            <a:ext cx="2540000" cy="398780"/>
          </a:xfrm>
          <a:prstGeom prst="rect">
            <a:avLst/>
          </a:prstGeom>
          <a:noFill/>
        </p:spPr>
        <p:txBody>
          <a:bodyPr wrap="square" rtlCol="0" anchor="t">
            <a:spAutoFit/>
          </a:bodyPr>
          <a:p>
            <a:r>
              <a:rPr lang="zh-CN" altLang="en-US" sz="2000" b="1">
                <a:latin typeface="微软雅黑" panose="020B0503020204020204" pitchFamily="34" charset="-122"/>
                <a:ea typeface="微软雅黑" panose="020B0503020204020204" pitchFamily="34" charset="-122"/>
              </a:rPr>
              <a:t>联合国的作用</a:t>
            </a:r>
            <a:endParaRPr lang="zh-CN" altLang="en-US" sz="2000" b="1">
              <a:latin typeface="微软雅黑" panose="020B0503020204020204" pitchFamily="34" charset="-122"/>
              <a:ea typeface="微软雅黑" panose="020B0503020204020204" pitchFamily="34" charset="-122"/>
            </a:endParaRPr>
          </a:p>
        </p:txBody>
      </p:sp>
      <p:sp>
        <p:nvSpPr>
          <p:cNvPr id="3" name="文本框 2"/>
          <p:cNvSpPr txBox="1"/>
          <p:nvPr/>
        </p:nvSpPr>
        <p:spPr>
          <a:xfrm>
            <a:off x="721995" y="941705"/>
            <a:ext cx="7010400" cy="1076325"/>
          </a:xfrm>
          <a:prstGeom prst="rect">
            <a:avLst/>
          </a:prstGeom>
          <a:noFill/>
        </p:spPr>
        <p:txBody>
          <a:bodyPr wrap="square" rtlCol="0" anchor="t">
            <a:spAutoFit/>
          </a:bodyPr>
          <a:p>
            <a:pP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由于《宪章》赋予的权利及其独特的国际性质，联合国可就人类在21世纪面临的一系列问题采取行动，包括：</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480060" y="2056130"/>
            <a:ext cx="2007235" cy="1338580"/>
          </a:xfrm>
          <a:prstGeom prst="rect">
            <a:avLst/>
          </a:prstGeom>
        </p:spPr>
      </p:pic>
      <p:pic>
        <p:nvPicPr>
          <p:cNvPr id="6" name="图片 5"/>
          <p:cNvPicPr>
            <a:picLocks noChangeAspect="1"/>
          </p:cNvPicPr>
          <p:nvPr/>
        </p:nvPicPr>
        <p:blipFill>
          <a:blip r:embed="rId2"/>
          <a:stretch>
            <a:fillRect/>
          </a:stretch>
        </p:blipFill>
        <p:spPr>
          <a:xfrm>
            <a:off x="2589530" y="2052320"/>
            <a:ext cx="2013585" cy="1342390"/>
          </a:xfrm>
          <a:prstGeom prst="rect">
            <a:avLst/>
          </a:prstGeom>
        </p:spPr>
      </p:pic>
      <p:pic>
        <p:nvPicPr>
          <p:cNvPr id="7" name="图片 6"/>
          <p:cNvPicPr>
            <a:picLocks noChangeAspect="1"/>
          </p:cNvPicPr>
          <p:nvPr/>
        </p:nvPicPr>
        <p:blipFill>
          <a:blip r:embed="rId3"/>
          <a:stretch>
            <a:fillRect/>
          </a:stretch>
        </p:blipFill>
        <p:spPr>
          <a:xfrm>
            <a:off x="4721225" y="2041525"/>
            <a:ext cx="2055495" cy="1368425"/>
          </a:xfrm>
          <a:prstGeom prst="rect">
            <a:avLst/>
          </a:prstGeom>
        </p:spPr>
      </p:pic>
      <p:pic>
        <p:nvPicPr>
          <p:cNvPr id="8" name="图片 7"/>
          <p:cNvPicPr>
            <a:picLocks noChangeAspect="1"/>
          </p:cNvPicPr>
          <p:nvPr/>
        </p:nvPicPr>
        <p:blipFill>
          <a:blip r:embed="rId4"/>
          <a:stretch>
            <a:fillRect/>
          </a:stretch>
        </p:blipFill>
        <p:spPr>
          <a:xfrm>
            <a:off x="6958330" y="2035175"/>
            <a:ext cx="2037080" cy="1358900"/>
          </a:xfrm>
          <a:prstGeom prst="rect">
            <a:avLst/>
          </a:prstGeom>
        </p:spPr>
      </p:pic>
      <p:sp>
        <p:nvSpPr>
          <p:cNvPr id="9" name="文本框 8"/>
          <p:cNvSpPr txBox="1"/>
          <p:nvPr/>
        </p:nvSpPr>
        <p:spPr>
          <a:xfrm>
            <a:off x="591820" y="3409950"/>
            <a:ext cx="1783080" cy="414020"/>
          </a:xfrm>
          <a:prstGeom prst="rect">
            <a:avLst/>
          </a:prstGeom>
          <a:noFill/>
        </p:spPr>
        <p:txBody>
          <a:bodyPr wrap="none" rtlCol="0" anchor="t">
            <a:spAutoFit/>
          </a:bodyPr>
          <a:p>
            <a:pPr>
              <a:lnSpc>
                <a:spcPct val="150000"/>
              </a:lnSpc>
            </a:pPr>
            <a:r>
              <a:rPr lang="zh-CN" altLang="en-US" sz="1400" b="1">
                <a:latin typeface="微软雅黑" panose="020B0503020204020204" pitchFamily="34" charset="-122"/>
                <a:ea typeface="微软雅黑" panose="020B0503020204020204" pitchFamily="34" charset="-122"/>
                <a:sym typeface="+mn-ea"/>
              </a:rPr>
              <a:t>维护国际和平与安全</a:t>
            </a:r>
            <a:endParaRPr lang="zh-CN" altLang="en-US" sz="1400" b="1">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3099435" y="3409950"/>
            <a:ext cx="894080" cy="414020"/>
          </a:xfrm>
          <a:prstGeom prst="rect">
            <a:avLst/>
          </a:prstGeom>
          <a:noFill/>
        </p:spPr>
        <p:txBody>
          <a:bodyPr wrap="none" rtlCol="0" anchor="t">
            <a:spAutoFit/>
          </a:bodyPr>
          <a:p>
            <a:pPr>
              <a:lnSpc>
                <a:spcPct val="150000"/>
              </a:lnSpc>
            </a:pPr>
            <a:r>
              <a:rPr lang="zh-CN" altLang="en-US" sz="1400" b="1">
                <a:latin typeface="微软雅黑" panose="020B0503020204020204" pitchFamily="34" charset="-122"/>
                <a:ea typeface="微软雅黑" panose="020B0503020204020204" pitchFamily="34" charset="-122"/>
                <a:sym typeface="+mn-ea"/>
              </a:rPr>
              <a:t>保护人权</a:t>
            </a:r>
            <a:endParaRPr lang="zh-CN" altLang="en-US" sz="1400" b="1">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4857115" y="3409950"/>
            <a:ext cx="1783080" cy="414020"/>
          </a:xfrm>
          <a:prstGeom prst="rect">
            <a:avLst/>
          </a:prstGeom>
          <a:noFill/>
        </p:spPr>
        <p:txBody>
          <a:bodyPr wrap="none" rtlCol="0" anchor="t">
            <a:spAutoFit/>
          </a:bodyPr>
          <a:p>
            <a:pPr>
              <a:lnSpc>
                <a:spcPct val="150000"/>
              </a:lnSpc>
            </a:pPr>
            <a:r>
              <a:rPr lang="zh-CN" altLang="en-US" sz="1400" b="1">
                <a:latin typeface="微软雅黑" panose="020B0503020204020204" pitchFamily="34" charset="-122"/>
                <a:ea typeface="微软雅黑" panose="020B0503020204020204" pitchFamily="34" charset="-122"/>
                <a:sym typeface="+mn-ea"/>
              </a:rPr>
              <a:t>援助促进可持续发展</a:t>
            </a:r>
            <a:endParaRPr lang="zh-CN" altLang="en-US" sz="1400" b="1">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7440930" y="3394710"/>
            <a:ext cx="1071880" cy="414020"/>
          </a:xfrm>
          <a:prstGeom prst="rect">
            <a:avLst/>
          </a:prstGeom>
          <a:noFill/>
        </p:spPr>
        <p:txBody>
          <a:bodyPr wrap="none" rtlCol="0" anchor="t">
            <a:spAutoFit/>
          </a:bodyPr>
          <a:p>
            <a:pPr>
              <a:lnSpc>
                <a:spcPct val="150000"/>
              </a:lnSpc>
            </a:pPr>
            <a:r>
              <a:rPr lang="zh-CN" altLang="en-US" sz="1400" b="1">
                <a:latin typeface="微软雅黑" panose="020B0503020204020204" pitchFamily="34" charset="-122"/>
                <a:ea typeface="微软雅黑" panose="020B0503020204020204" pitchFamily="34" charset="-122"/>
                <a:sym typeface="+mn-ea"/>
              </a:rPr>
              <a:t>捍卫国际法</a:t>
            </a:r>
            <a:endParaRPr lang="zh-CN" altLang="en-US" sz="1400" b="1">
              <a:latin typeface="微软雅黑" panose="020B0503020204020204" pitchFamily="34" charset="-122"/>
              <a:ea typeface="微软雅黑" panose="020B0503020204020204" pitchFamily="34" charset="-122"/>
              <a:sym typeface="+mn-ea"/>
            </a:endParaRPr>
          </a:p>
        </p:txBody>
      </p:sp>
      <p:sp>
        <p:nvSpPr>
          <p:cNvPr id="4" name="等腰三角形 3"/>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929640" y="990600"/>
            <a:ext cx="6651625" cy="829945"/>
          </a:xfrm>
          <a:prstGeom prst="rect">
            <a:avLst/>
          </a:prstGeom>
          <a:noFill/>
        </p:spPr>
        <p:txBody>
          <a:bodyPr wrap="square" rtlCol="0" anchor="t">
            <a:spAutoFit/>
          </a:bodyPr>
          <a:p>
            <a:pP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作为世界上唯一真正具有普遍性的全球性组织，联合国已成为解决任何一个国家都无法独自解决的超越国界的问题的最重要的论坛。</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886460" y="2236470"/>
            <a:ext cx="7371243" cy="1440000"/>
          </a:xfrm>
          <a:prstGeom prst="rect">
            <a:avLst/>
          </a:prstGeom>
        </p:spPr>
      </p:pic>
      <p:sp>
        <p:nvSpPr>
          <p:cNvPr id="5" name="文本框 4"/>
          <p:cNvSpPr txBox="1"/>
          <p:nvPr/>
        </p:nvSpPr>
        <p:spPr>
          <a:xfrm>
            <a:off x="613410" y="490855"/>
            <a:ext cx="2540000" cy="398780"/>
          </a:xfrm>
          <a:prstGeom prst="rect">
            <a:avLst/>
          </a:prstGeom>
          <a:noFill/>
        </p:spPr>
        <p:txBody>
          <a:bodyPr wrap="square" rtlCol="0" anchor="t">
            <a:spAutoFit/>
          </a:bodyPr>
          <a:p>
            <a:r>
              <a:rPr lang="zh-CN" altLang="en-US" sz="2000" b="1">
                <a:latin typeface="微软雅黑" panose="020B0503020204020204" pitchFamily="34" charset="-122"/>
                <a:ea typeface="微软雅黑" panose="020B0503020204020204" pitchFamily="34" charset="-122"/>
              </a:rPr>
              <a:t>联合国的作用</a:t>
            </a:r>
            <a:endParaRPr lang="zh-CN" altLang="en-US" sz="2000"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20090" y="244475"/>
            <a:ext cx="5834380" cy="737235"/>
          </a:xfrm>
          <a:prstGeom prst="rect">
            <a:avLst/>
          </a:prstGeom>
          <a:noFill/>
        </p:spPr>
        <p:txBody>
          <a:bodyPr wrap="square" rtlCol="0" anchor="t">
            <a:spAutoFit/>
          </a:bodyPr>
          <a:p>
            <a:pPr>
              <a:lnSpc>
                <a:spcPct val="150000"/>
              </a:lnSpc>
            </a:pPr>
            <a:r>
              <a:rPr lang="zh-CN" altLang="en-US" b="1">
                <a:latin typeface="微软雅黑" panose="020B0503020204020204" pitchFamily="34" charset="-122"/>
                <a:ea typeface="微软雅黑" panose="020B0503020204020204" pitchFamily="34" charset="-122"/>
                <a:cs typeface="微软雅黑" panose="020B0503020204020204" pitchFamily="34" charset="-122"/>
              </a:rPr>
              <a:t>中国在国际组织中的现状</a:t>
            </a:r>
            <a:br>
              <a:rPr lang="zh-CN" altLang="en-US" b="1">
                <a:latin typeface="微软雅黑" panose="020B0503020204020204" pitchFamily="34" charset="-122"/>
                <a:ea typeface="微软雅黑" panose="020B0503020204020204" pitchFamily="34" charset="-122"/>
                <a:cs typeface="微软雅黑" panose="020B0503020204020204" pitchFamily="34" charset="-122"/>
              </a:rPr>
            </a:br>
            <a:r>
              <a:rPr lang="zh-CN" altLang="en-US" sz="1000" b="1">
                <a:latin typeface="微软雅黑" panose="020B0503020204020204" pitchFamily="34" charset="-122"/>
                <a:ea typeface="微软雅黑" panose="020B0503020204020204" pitchFamily="34" charset="-122"/>
                <a:cs typeface="微软雅黑" panose="020B0503020204020204" pitchFamily="34" charset="-122"/>
              </a:rPr>
              <a:t>三个“不匹配”：“人数少，比例小，地位低”</a:t>
            </a:r>
            <a:endParaRPr lang="zh-CN" altLang="en-US" sz="10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2183765" y="2009140"/>
            <a:ext cx="4777105" cy="2089785"/>
          </a:xfrm>
          <a:prstGeom prst="rect">
            <a:avLst/>
          </a:prstGeom>
        </p:spPr>
      </p:pic>
      <p:sp>
        <p:nvSpPr>
          <p:cNvPr id="2" name="文本框 1"/>
          <p:cNvSpPr txBox="1"/>
          <p:nvPr/>
        </p:nvSpPr>
        <p:spPr>
          <a:xfrm>
            <a:off x="793750" y="1430020"/>
            <a:ext cx="4603115" cy="337185"/>
          </a:xfrm>
          <a:prstGeom prst="rect">
            <a:avLst/>
          </a:prstGeom>
          <a:noFill/>
        </p:spPr>
        <p:txBody>
          <a:bodyPr wrap="square" rtlCol="0" anchor="t">
            <a:spAutoFit/>
          </a:bodyPr>
          <a:p>
            <a:r>
              <a:rPr lang="zh-CN" altLang="en-US" sz="1600" b="1">
                <a:latin typeface="微软雅黑" panose="020B0503020204020204" pitchFamily="34" charset="-122"/>
                <a:ea typeface="微软雅黑" panose="020B0503020204020204" pitchFamily="34" charset="-122"/>
              </a:rPr>
              <a:t>会费比例上升与代表比例不足明显不匹配</a:t>
            </a:r>
            <a:endParaRPr lang="zh-CN" altLang="en-US" sz="1600" b="1">
              <a:latin typeface="微软雅黑" panose="020B0503020204020204" pitchFamily="34" charset="-122"/>
              <a:ea typeface="微软雅黑" panose="020B0503020204020204" pitchFamily="34" charset="-122"/>
            </a:endParaRPr>
          </a:p>
        </p:txBody>
      </p:sp>
      <p:sp>
        <p:nvSpPr>
          <p:cNvPr id="4" name="等腰三角形 3"/>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119"/>
          <p:cNvSpPr txBox="1"/>
          <p:nvPr/>
        </p:nvSpPr>
        <p:spPr>
          <a:xfrm>
            <a:off x="840374" y="244700"/>
            <a:ext cx="3130559" cy="398780"/>
          </a:xfrm>
          <a:prstGeom prst="rect">
            <a:avLst/>
          </a:prstGeom>
          <a:noFill/>
        </p:spPr>
        <p:txBody>
          <a:bodyPr wrap="square" rtlCol="0">
            <a:spAutoFit/>
          </a:bodyPr>
          <a:p>
            <a:pPr defTabSz="685800"/>
            <a:r>
              <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rPr>
              <a:t>资源去向的职业机遇寻找</a:t>
            </a:r>
            <a:endPar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18640" y="847090"/>
            <a:ext cx="5507355" cy="3450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29615" y="244475"/>
            <a:ext cx="5834380" cy="737235"/>
          </a:xfrm>
          <a:prstGeom prst="rect">
            <a:avLst/>
          </a:prstGeom>
          <a:noFill/>
        </p:spPr>
        <p:txBody>
          <a:bodyPr wrap="square" rtlCol="0" anchor="t">
            <a:spAutoFit/>
          </a:bodyPr>
          <a:p>
            <a:pPr>
              <a:lnSpc>
                <a:spcPct val="150000"/>
              </a:lnSpc>
            </a:pPr>
            <a:r>
              <a:rPr lang="zh-CN" altLang="en-US" b="1">
                <a:latin typeface="微软雅黑" panose="020B0503020204020204" pitchFamily="34" charset="-122"/>
                <a:ea typeface="微软雅黑" panose="020B0503020204020204" pitchFamily="34" charset="-122"/>
                <a:cs typeface="微软雅黑" panose="020B0503020204020204" pitchFamily="34" charset="-122"/>
              </a:rPr>
              <a:t>中国在国际组织中的现状</a:t>
            </a:r>
            <a:br>
              <a:rPr lang="zh-CN" altLang="en-US" b="1">
                <a:latin typeface="微软雅黑" panose="020B0503020204020204" pitchFamily="34" charset="-122"/>
                <a:ea typeface="微软雅黑" panose="020B0503020204020204" pitchFamily="34" charset="-122"/>
                <a:cs typeface="微软雅黑" panose="020B0503020204020204" pitchFamily="34" charset="-122"/>
              </a:rPr>
            </a:br>
            <a:r>
              <a:rPr lang="zh-CN" altLang="en-US" sz="1000" b="1">
                <a:latin typeface="微软雅黑" panose="020B0503020204020204" pitchFamily="34" charset="-122"/>
                <a:ea typeface="微软雅黑" panose="020B0503020204020204" pitchFamily="34" charset="-122"/>
                <a:cs typeface="微软雅黑" panose="020B0503020204020204" pitchFamily="34" charset="-122"/>
              </a:rPr>
              <a:t>三个“不匹配”：“人数少，比例小，地位低”</a:t>
            </a:r>
            <a:endParaRPr lang="zh-CN" altLang="en-US" sz="1000" b="1">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20" name="表格 19"/>
          <p:cNvGraphicFramePr>
            <a:graphicFrameLocks noGrp="1"/>
          </p:cNvGraphicFramePr>
          <p:nvPr>
            <p:custDataLst>
              <p:tags r:id="rId1"/>
            </p:custDataLst>
          </p:nvPr>
        </p:nvGraphicFramePr>
        <p:xfrm>
          <a:off x="1907671" y="1820261"/>
          <a:ext cx="4848860" cy="2743200"/>
        </p:xfrm>
        <a:graphic>
          <a:graphicData uri="http://schemas.openxmlformats.org/drawingml/2006/table">
            <a:tbl>
              <a:tblPr firstRow="1">
                <a:tableStyleId>{0505E3EF-67EA-436B-97B2-0124C06EBD24}</a:tableStyleId>
              </a:tblPr>
              <a:tblGrid>
                <a:gridCol w="1075011"/>
                <a:gridCol w="1166380"/>
                <a:gridCol w="1395095"/>
                <a:gridCol w="1212111"/>
              </a:tblGrid>
              <a:tr h="274320">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黑体" panose="02010609060101010101" pitchFamily="49" charset="-122"/>
                        </a:rPr>
                        <a:t>国家</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黑体" panose="02010609060101010101" pitchFamily="49" charset="-122"/>
                      </a:endParaRPr>
                    </a:p>
                  </a:txBody>
                  <a:tcPr anchor="ctr" horzOverflow="overflow">
                    <a:solidFill>
                      <a:schemeClr val="accent3"/>
                    </a:solidFill>
                  </a:tcPr>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黑体" panose="02010609060101010101" pitchFamily="49" charset="-122"/>
                        </a:rPr>
                        <a:t>会费比额</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黑体" panose="02010609060101010101" pitchFamily="49" charset="-122"/>
                      </a:endParaRPr>
                    </a:p>
                  </a:txBody>
                  <a:tcPr anchor="ctr" horzOverflow="overflow">
                    <a:solidFill>
                      <a:schemeClr val="accent3"/>
                    </a:solidFill>
                  </a:tcPr>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b="1" u="none" strike="noStrike" cap="none" normalizeH="0" baseline="0" dirty="0">
                          <a:ln>
                            <a:noFill/>
                          </a:ln>
                          <a:effectLst/>
                          <a:latin typeface="微软雅黑" panose="020B0503020204020204" pitchFamily="34" charset="-122"/>
                          <a:ea typeface="微软雅黑" panose="020B0503020204020204" pitchFamily="34" charset="-122"/>
                          <a:sym typeface="黑体" panose="02010609060101010101" pitchFamily="49" charset="-122"/>
                        </a:rPr>
                        <a:t>适当员额幅度</a:t>
                      </a:r>
                      <a:endParaRPr kumimoji="0" lang="zh-CN" altLang="zh-CN" sz="12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黑体" panose="02010609060101010101" pitchFamily="49" charset="-122"/>
                      </a:endParaRPr>
                    </a:p>
                  </a:txBody>
                  <a:tcPr anchor="ctr" horzOverflow="overflow">
                    <a:solidFill>
                      <a:schemeClr val="accent3"/>
                    </a:solidFill>
                  </a:tcPr>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en-US" altLang="zh-CN" sz="1200" u="none" strike="noStrike" cap="none" normalizeH="0" baseline="0" dirty="0">
                          <a:ln>
                            <a:noFill/>
                          </a:ln>
                          <a:effectLst/>
                          <a:latin typeface="微软雅黑" panose="020B0503020204020204" pitchFamily="34" charset="-122"/>
                          <a:ea typeface="微软雅黑" panose="020B0503020204020204" pitchFamily="34" charset="-122"/>
                          <a:sym typeface="黑体" panose="02010609060101010101" pitchFamily="49" charset="-122"/>
                        </a:rPr>
                        <a:t>2019</a:t>
                      </a: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黑体" panose="02010609060101010101" pitchFamily="49" charset="-122"/>
                        </a:rPr>
                        <a:t>任职人数</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黑体" panose="02010609060101010101" pitchFamily="49" charset="-122"/>
                      </a:endParaRPr>
                    </a:p>
                  </a:txBody>
                  <a:tcPr anchor="ctr" horzOverflow="overflow">
                    <a:solidFill>
                      <a:schemeClr val="accent3"/>
                    </a:solidFill>
                  </a:tcPr>
                </a:tc>
              </a:tr>
              <a:tr h="259487">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rPr>
                        <a:t>中  国</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en-US" altLang="zh-CN" sz="1200" b="1" u="none" strike="noStrike" cap="none" normalizeH="0" baseline="0" dirty="0">
                          <a:ln>
                            <a:noFill/>
                          </a:ln>
                          <a:solidFill>
                            <a:schemeClr val="accent6"/>
                          </a:solidFill>
                          <a:effectLst/>
                          <a:latin typeface="微软雅黑" panose="020B0503020204020204" pitchFamily="34" charset="-122"/>
                          <a:ea typeface="微软雅黑" panose="020B0503020204020204" pitchFamily="34" charset="-122"/>
                          <a:sym typeface="Arial" panose="020B0604020202020204" pitchFamily="34" charset="0"/>
                        </a:rPr>
                        <a:t>12.005</a:t>
                      </a:r>
                      <a:r>
                        <a:rPr kumimoji="0" lang="zh-CN" altLang="zh-CN" sz="1200" b="1" u="none" strike="noStrike" cap="none" normalizeH="0" baseline="0" dirty="0">
                          <a:ln>
                            <a:noFill/>
                          </a:ln>
                          <a:solidFill>
                            <a:schemeClr val="accent6"/>
                          </a:solidFill>
                          <a:effectLst/>
                          <a:latin typeface="微软雅黑" panose="020B0503020204020204" pitchFamily="34" charset="-122"/>
                          <a:ea typeface="微软雅黑" panose="020B0503020204020204" pitchFamily="34" charset="-122"/>
                          <a:sym typeface="Arial" panose="020B0604020202020204" pitchFamily="34" charset="0"/>
                        </a:rPr>
                        <a:t>%</a:t>
                      </a:r>
                      <a:endParaRPr kumimoji="0" lang="zh-CN" altLang="zh-CN" sz="1200" b="1" i="0" u="none" strike="noStrike" cap="none" normalizeH="0" baseline="0" dirty="0">
                        <a:ln>
                          <a:noFill/>
                        </a:ln>
                        <a:solidFill>
                          <a:schemeClr val="accent6"/>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b="1" u="none" strike="noStrike" kern="1200" cap="none" normalizeH="0" baseline="0" dirty="0">
                          <a:ln>
                            <a:noFill/>
                          </a:ln>
                          <a:solidFill>
                            <a:schemeClr val="accent6"/>
                          </a:solidFill>
                          <a:effectLst/>
                          <a:latin typeface="微软雅黑" panose="020B0503020204020204" pitchFamily="34" charset="-122"/>
                          <a:ea typeface="微软雅黑" panose="020B0503020204020204" pitchFamily="34" charset="-122"/>
                          <a:sym typeface="Arial" panose="020B0604020202020204" pitchFamily="34" charset="0"/>
                        </a:rPr>
                        <a:t>16</a:t>
                      </a:r>
                      <a:r>
                        <a:rPr kumimoji="0" lang="en-US" altLang="zh-CN" sz="1200" b="1" u="none" strike="noStrike" kern="1200" cap="none" normalizeH="0" baseline="0" dirty="0">
                          <a:ln>
                            <a:noFill/>
                          </a:ln>
                          <a:solidFill>
                            <a:schemeClr val="accent6"/>
                          </a:solidFill>
                          <a:effectLst/>
                          <a:latin typeface="微软雅黑" panose="020B0503020204020204" pitchFamily="34" charset="-122"/>
                          <a:ea typeface="微软雅黑" panose="020B0503020204020204" pitchFamily="34" charset="-122"/>
                          <a:sym typeface="Arial" panose="020B0604020202020204" pitchFamily="34" charset="0"/>
                        </a:rPr>
                        <a:t>9</a:t>
                      </a:r>
                      <a:r>
                        <a:rPr kumimoji="0" lang="zh-CN" altLang="zh-CN" sz="1200" b="1" u="none" strike="noStrike" kern="1200" cap="none" normalizeH="0" baseline="0" dirty="0">
                          <a:ln>
                            <a:noFill/>
                          </a:ln>
                          <a:solidFill>
                            <a:schemeClr val="accent6"/>
                          </a:solidFill>
                          <a:effectLst/>
                          <a:latin typeface="微软雅黑" panose="020B0503020204020204" pitchFamily="34" charset="-122"/>
                          <a:ea typeface="微软雅黑" panose="020B0503020204020204" pitchFamily="34" charset="-122"/>
                          <a:sym typeface="Arial" panose="020B0604020202020204" pitchFamily="34" charset="0"/>
                        </a:rPr>
                        <a:t>-22</a:t>
                      </a:r>
                      <a:r>
                        <a:rPr kumimoji="0" lang="en-US" altLang="zh-CN" sz="1200" b="1" u="none" strike="noStrike" kern="1200" cap="none" normalizeH="0" baseline="0" dirty="0">
                          <a:ln>
                            <a:noFill/>
                          </a:ln>
                          <a:solidFill>
                            <a:schemeClr val="accent6"/>
                          </a:solidFill>
                          <a:effectLst/>
                          <a:latin typeface="微软雅黑" panose="020B0503020204020204" pitchFamily="34" charset="-122"/>
                          <a:ea typeface="微软雅黑" panose="020B0503020204020204" pitchFamily="34" charset="-122"/>
                          <a:sym typeface="Arial" panose="020B0604020202020204" pitchFamily="34" charset="0"/>
                        </a:rPr>
                        <a:t>9</a:t>
                      </a:r>
                      <a:endParaRPr kumimoji="0" lang="en-US" altLang="zh-CN" sz="1200" b="1" i="1" u="none" strike="noStrike" kern="1200" cap="none" normalizeH="0" baseline="0" dirty="0">
                        <a:ln>
                          <a:noFill/>
                        </a:ln>
                        <a:solidFill>
                          <a:schemeClr val="accent6"/>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b="1" u="none" strike="noStrike" cap="none" normalizeH="0" baseline="0" dirty="0">
                          <a:ln>
                            <a:noFill/>
                          </a:ln>
                          <a:solidFill>
                            <a:schemeClr val="accent6"/>
                          </a:solidFill>
                          <a:effectLst/>
                          <a:latin typeface="微软雅黑" panose="020B0503020204020204" pitchFamily="34" charset="-122"/>
                          <a:ea typeface="微软雅黑" panose="020B0503020204020204" pitchFamily="34" charset="-122"/>
                          <a:sym typeface="Arial" panose="020B0604020202020204" pitchFamily="34" charset="0"/>
                        </a:rPr>
                        <a:t>8</a:t>
                      </a:r>
                      <a:r>
                        <a:rPr kumimoji="0" lang="en-US" altLang="zh-CN" sz="1200" b="1" u="none" strike="noStrike" cap="none" normalizeH="0" baseline="0" dirty="0">
                          <a:ln>
                            <a:noFill/>
                          </a:ln>
                          <a:solidFill>
                            <a:schemeClr val="accent6"/>
                          </a:solidFill>
                          <a:effectLst/>
                          <a:latin typeface="微软雅黑" panose="020B0503020204020204" pitchFamily="34" charset="-122"/>
                          <a:ea typeface="微软雅黑" panose="020B0503020204020204" pitchFamily="34" charset="-122"/>
                          <a:sym typeface="Arial" panose="020B0604020202020204" pitchFamily="34" charset="0"/>
                        </a:rPr>
                        <a:t>9</a:t>
                      </a:r>
                      <a:endParaRPr kumimoji="0" lang="en-US" altLang="zh-CN" sz="1200" b="1" i="0" u="none" strike="noStrike" cap="none" normalizeH="0" baseline="0" dirty="0">
                        <a:ln>
                          <a:noFill/>
                        </a:ln>
                        <a:solidFill>
                          <a:schemeClr val="accent6"/>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r>
              <a:tr h="259487">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rPr>
                        <a:t>法  国</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4.859%</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87-118</a:t>
                      </a:r>
                      <a:endParaRPr kumimoji="0" lang="zh-CN" altLang="zh-CN" sz="1200" b="1" i="1"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146</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r>
              <a:tr h="259487">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rPr>
                        <a:t>英  国</a:t>
                      </a:r>
                      <a:endParaRPr kumimoji="0" lang="zh-CN" altLang="zh-CN" sz="12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5.179%</a:t>
                      </a:r>
                      <a:endParaRPr kumimoji="0" lang="zh-CN" altLang="zh-CN" sz="1200" b="0"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81-109</a:t>
                      </a:r>
                      <a:endParaRPr kumimoji="0" lang="zh-CN" altLang="zh-CN" sz="1200" b="1" i="1"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133</a:t>
                      </a:r>
                      <a:endParaRPr kumimoji="0" lang="zh-CN" altLang="zh-CN" sz="1200" b="1" i="1"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r>
              <a:tr h="274320">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a:ln>
                            <a:noFill/>
                          </a:ln>
                          <a:effectLst/>
                          <a:latin typeface="微软雅黑" panose="020B0503020204020204" pitchFamily="34" charset="-122"/>
                          <a:ea typeface="微软雅黑" panose="020B0503020204020204" pitchFamily="34" charset="-122"/>
                          <a:sym typeface="黑体" panose="02010609060101010101" pitchFamily="49" charset="-122"/>
                        </a:rPr>
                        <a:t>俄罗斯</a:t>
                      </a:r>
                      <a:endParaRPr kumimoji="0" lang="zh-CN" altLang="zh-CN" sz="12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黑体" panose="02010609060101010101" pitchFamily="49" charset="-122"/>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3.088%</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60-81</a:t>
                      </a:r>
                      <a:endParaRPr kumimoji="0" lang="zh-CN" altLang="zh-CN" sz="1200" b="1" i="1"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48</a:t>
                      </a:r>
                      <a:endParaRPr kumimoji="0" lang="zh-CN" altLang="zh-CN" sz="1200" b="1" i="1"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r>
              <a:tr h="259487">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rPr>
                        <a:t>美  国</a:t>
                      </a:r>
                      <a:endParaRPr kumimoji="0" lang="zh-CN" altLang="zh-CN" sz="12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22%</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373-504</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357</a:t>
                      </a:r>
                      <a:endParaRPr kumimoji="0" lang="zh-CN" altLang="zh-CN" sz="1200" b="1" i="1"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r>
              <a:tr h="259487">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rPr>
                        <a:t>印  度</a:t>
                      </a:r>
                      <a:endParaRPr kumimoji="0" lang="zh-CN" altLang="zh-CN" sz="12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0.737%</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45-61</a:t>
                      </a:r>
                      <a:endParaRPr kumimoji="0" lang="zh-CN" altLang="zh-CN" sz="1200" b="1" i="1"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55</a:t>
                      </a:r>
                      <a:endParaRPr kumimoji="0" lang="zh-CN" altLang="zh-CN" sz="1200" b="1" i="1"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r>
              <a:tr h="259487">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rPr>
                        <a:t>韩  国</a:t>
                      </a:r>
                      <a:endParaRPr kumimoji="0" lang="zh-CN" altLang="zh-CN" sz="12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1.994%</a:t>
                      </a:r>
                      <a:endParaRPr kumimoji="0" lang="zh-CN" altLang="zh-CN" sz="1200" b="0" i="0"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41-55</a:t>
                      </a:r>
                      <a:endParaRPr kumimoji="0" lang="zh-CN" altLang="zh-CN" sz="1200" b="1" i="1"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46</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r>
              <a:tr h="259487">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rPr>
                        <a:t>日  本</a:t>
                      </a:r>
                      <a:endParaRPr kumimoji="0" lang="zh-CN" altLang="zh-CN" sz="12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9.680%</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167-226</a:t>
                      </a:r>
                      <a:endParaRPr kumimoji="0" lang="zh-CN" altLang="zh-CN" sz="1200" b="1" i="1"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78</a:t>
                      </a:r>
                      <a:endParaRPr kumimoji="0" lang="zh-CN" altLang="zh-CN" sz="1200" b="1" i="1"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r>
              <a:tr h="263797">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a:ln>
                            <a:noFill/>
                          </a:ln>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rPr>
                        <a:t>德  国</a:t>
                      </a:r>
                      <a:endParaRPr kumimoji="0" lang="zh-CN" altLang="zh-CN" sz="1200" b="0"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黑体" panose="02010609060101010101" pitchFamily="49" charset="-122"/>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6.389%</a:t>
                      </a:r>
                      <a:endParaRPr kumimoji="0" lang="zh-CN" altLang="zh-CN" sz="1200" b="0"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112-152</a:t>
                      </a:r>
                      <a:endParaRPr kumimoji="0" lang="zh-CN" altLang="zh-CN" sz="1200" b="1" i="1"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c>
                  <a:txBody>
                    <a:bodyPr/>
                    <a:lstStyle>
                      <a:lvl1pPr defTabSz="0">
                        <a:spcBef>
                          <a:spcPct val="20000"/>
                        </a:spcBef>
                        <a:buClr>
                          <a:schemeClr val="tx2"/>
                        </a:buClr>
                        <a:defRPr sz="2100">
                          <a:solidFill>
                            <a:schemeClr val="tx1"/>
                          </a:solidFill>
                          <a:latin typeface="Arial" panose="020B0604020202020204" pitchFamily="34" charset="0"/>
                          <a:cs typeface="Arial" panose="020B0604020202020204" pitchFamily="34" charset="0"/>
                          <a:sym typeface="Arial" panose="020B0604020202020204" pitchFamily="34" charset="0"/>
                        </a:defRPr>
                      </a:lvl1pPr>
                      <a:lvl2pPr defTabSz="0">
                        <a:spcBef>
                          <a:spcPct val="20000"/>
                        </a:spcBef>
                        <a:buClr>
                          <a:schemeClr val="tx2"/>
                        </a:buClr>
                        <a:defRPr sz="2000">
                          <a:solidFill>
                            <a:schemeClr val="tx1"/>
                          </a:solidFill>
                          <a:latin typeface="Arial" panose="020B0604020202020204" pitchFamily="34" charset="0"/>
                          <a:cs typeface="Arial" panose="020B0604020202020204" pitchFamily="34" charset="0"/>
                          <a:sym typeface="Arial" panose="020B0604020202020204" pitchFamily="34" charset="0"/>
                        </a:defRPr>
                      </a:lvl2pPr>
                      <a:lvl3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3pPr>
                      <a:lvl4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4pPr>
                      <a:lvl5pPr defTabSz="0">
                        <a:spcBef>
                          <a:spcPct val="20000"/>
                        </a:spcBef>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5pPr>
                      <a:lvl6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6pPr>
                      <a:lvl7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7pPr>
                      <a:lvl8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8pPr>
                      <a:lvl9pPr defTabSz="0" eaLnBrk="0" fontAlgn="base" hangingPunct="0">
                        <a:spcBef>
                          <a:spcPct val="20000"/>
                        </a:spcBef>
                        <a:spcAft>
                          <a:spcPct val="0"/>
                        </a:spcAft>
                        <a:buClr>
                          <a:schemeClr val="tx2"/>
                        </a:buClr>
                        <a:defRPr>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0" rtl="0" eaLnBrk="1" fontAlgn="base" latinLnBrk="0" hangingPunct="1">
                        <a:lnSpc>
                          <a:spcPct val="100000"/>
                        </a:lnSpc>
                        <a:spcBef>
                          <a:spcPct val="0"/>
                        </a:spcBef>
                        <a:spcAft>
                          <a:spcPct val="0"/>
                        </a:spcAft>
                        <a:buClr>
                          <a:schemeClr val="tx2"/>
                        </a:buClr>
                        <a:buSzTx/>
                        <a:buFontTx/>
                        <a:buNone/>
                      </a:pPr>
                      <a:r>
                        <a:rPr kumimoji="0" lang="zh-CN" altLang="zh-CN" sz="1200" u="none" strike="noStrike" cap="none" normalizeH="0" baseline="0" dirty="0">
                          <a:ln>
                            <a:noFill/>
                          </a:ln>
                          <a:effectLst/>
                          <a:latin typeface="微软雅黑" panose="020B0503020204020204" pitchFamily="34" charset="-122"/>
                          <a:ea typeface="微软雅黑" panose="020B0503020204020204" pitchFamily="34" charset="-122"/>
                          <a:sym typeface="Arial" panose="020B0604020202020204" pitchFamily="34" charset="0"/>
                        </a:rPr>
                        <a:t>138</a:t>
                      </a:r>
                      <a:endParaRPr kumimoji="0" lang="zh-CN" altLang="zh-CN" sz="1200" b="1" i="1" u="none" strike="noStrike" cap="none" normalizeH="0" baseline="0" dirty="0">
                        <a:ln>
                          <a:noFill/>
                        </a:ln>
                        <a:solidFill>
                          <a:srgbClr val="0070C0"/>
                        </a:solidFill>
                        <a:effectLst/>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endParaRPr>
                    </a:p>
                  </a:txBody>
                  <a:tcPr anchor="ctr" horzOverflow="overflow"/>
                </a:tc>
              </a:tr>
            </a:tbl>
          </a:graphicData>
        </a:graphic>
      </p:graphicFrame>
      <p:sp>
        <p:nvSpPr>
          <p:cNvPr id="2" name="文本框 1"/>
          <p:cNvSpPr txBox="1"/>
          <p:nvPr/>
        </p:nvSpPr>
        <p:spPr>
          <a:xfrm>
            <a:off x="729615" y="1304925"/>
            <a:ext cx="4297680" cy="368300"/>
          </a:xfrm>
          <a:prstGeom prst="rect">
            <a:avLst/>
          </a:prstGeom>
          <a:noFill/>
        </p:spPr>
        <p:txBody>
          <a:bodyPr wrap="none" rtlCol="0" anchor="t">
            <a:spAutoFit/>
          </a:bodyPr>
          <a:p>
            <a:r>
              <a:rPr lang="zh-CN" altLang="en-US" b="1">
                <a:latin typeface="微软雅黑" panose="020B0503020204020204" pitchFamily="34" charset="-122"/>
                <a:ea typeface="微软雅黑" panose="020B0503020204020204" pitchFamily="34" charset="-122"/>
                <a:sym typeface="+mn-ea"/>
              </a:rPr>
              <a:t>会费比例上升与代表比例不足明显不匹配</a:t>
            </a:r>
            <a:endParaRPr lang="zh-CN" altLang="en-US"/>
          </a:p>
        </p:txBody>
      </p:sp>
      <p:sp>
        <p:nvSpPr>
          <p:cNvPr id="7" name="等腰三角形 6"/>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20090" y="244475"/>
            <a:ext cx="5834380" cy="737235"/>
          </a:xfrm>
          <a:prstGeom prst="rect">
            <a:avLst/>
          </a:prstGeom>
          <a:noFill/>
        </p:spPr>
        <p:txBody>
          <a:bodyPr wrap="square" rtlCol="0" anchor="t">
            <a:spAutoFit/>
          </a:bodyPr>
          <a:p>
            <a:pPr>
              <a:lnSpc>
                <a:spcPct val="150000"/>
              </a:lnSpc>
            </a:pPr>
            <a:r>
              <a:rPr lang="zh-CN" altLang="en-US" b="1">
                <a:latin typeface="微软雅黑" panose="020B0503020204020204" pitchFamily="34" charset="-122"/>
                <a:ea typeface="微软雅黑" panose="020B0503020204020204" pitchFamily="34" charset="-122"/>
                <a:cs typeface="微软雅黑" panose="020B0503020204020204" pitchFamily="34" charset="-122"/>
              </a:rPr>
              <a:t>中国在国际组织中的现状</a:t>
            </a:r>
            <a:br>
              <a:rPr lang="zh-CN" altLang="en-US" b="1">
                <a:latin typeface="微软雅黑" panose="020B0503020204020204" pitchFamily="34" charset="-122"/>
                <a:ea typeface="微软雅黑" panose="020B0503020204020204" pitchFamily="34" charset="-122"/>
                <a:cs typeface="微软雅黑" panose="020B0503020204020204" pitchFamily="34" charset="-122"/>
              </a:rPr>
            </a:br>
            <a:r>
              <a:rPr lang="zh-CN" altLang="en-US" sz="1000" b="1">
                <a:latin typeface="微软雅黑" panose="020B0503020204020204" pitchFamily="34" charset="-122"/>
                <a:ea typeface="微软雅黑" panose="020B0503020204020204" pitchFamily="34" charset="-122"/>
                <a:cs typeface="微软雅黑" panose="020B0503020204020204" pitchFamily="34" charset="-122"/>
              </a:rPr>
              <a:t>三个“不匹配”：“人数少，比例小，地位低”</a:t>
            </a:r>
            <a:endParaRPr lang="zh-CN" altLang="en-US" sz="10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729615" y="1294765"/>
            <a:ext cx="8181975" cy="337185"/>
          </a:xfrm>
          <a:prstGeom prst="rect">
            <a:avLst/>
          </a:prstGeom>
          <a:noFill/>
        </p:spPr>
        <p:txBody>
          <a:bodyPr wrap="square" rtlCol="0" anchor="t">
            <a:spAutoFit/>
          </a:bodyPr>
          <a:p>
            <a:r>
              <a:rPr lang="zh-CN" altLang="en-US" sz="1600" b="1">
                <a:latin typeface="微软雅黑" panose="020B0503020204020204" pitchFamily="34" charset="-122"/>
                <a:ea typeface="微软雅黑" panose="020B0503020204020204" pitchFamily="34" charset="-122"/>
              </a:rPr>
              <a:t> 中国籍职员在国际组织中的普遍岗位级别与我国在国际事务中发挥作用、期望不匹配</a:t>
            </a:r>
            <a:endParaRPr lang="zh-CN" altLang="en-US" sz="1600" b="1">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755140" y="1923415"/>
            <a:ext cx="5245100" cy="1876425"/>
          </a:xfrm>
          <a:prstGeom prst="rect">
            <a:avLst/>
          </a:prstGeom>
        </p:spPr>
      </p:pic>
      <p:sp>
        <p:nvSpPr>
          <p:cNvPr id="6" name="等腰三角形 5"/>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29615" y="244475"/>
            <a:ext cx="5834380" cy="737235"/>
          </a:xfrm>
          <a:prstGeom prst="rect">
            <a:avLst/>
          </a:prstGeom>
          <a:noFill/>
        </p:spPr>
        <p:txBody>
          <a:bodyPr wrap="square" rtlCol="0" anchor="t">
            <a:spAutoFit/>
          </a:bodyPr>
          <a:p>
            <a:pPr>
              <a:lnSpc>
                <a:spcPct val="150000"/>
              </a:lnSpc>
            </a:pPr>
            <a:r>
              <a:rPr lang="zh-CN" altLang="en-US" b="1">
                <a:latin typeface="微软雅黑" panose="020B0503020204020204" pitchFamily="34" charset="-122"/>
                <a:ea typeface="微软雅黑" panose="020B0503020204020204" pitchFamily="34" charset="-122"/>
                <a:cs typeface="微软雅黑" panose="020B0503020204020204" pitchFamily="34" charset="-122"/>
              </a:rPr>
              <a:t>中国在国际组织中的现状</a:t>
            </a:r>
            <a:br>
              <a:rPr lang="zh-CN" altLang="en-US" b="1">
                <a:latin typeface="微软雅黑" panose="020B0503020204020204" pitchFamily="34" charset="-122"/>
                <a:ea typeface="微软雅黑" panose="020B0503020204020204" pitchFamily="34" charset="-122"/>
                <a:cs typeface="微软雅黑" panose="020B0503020204020204" pitchFamily="34" charset="-122"/>
              </a:rPr>
            </a:br>
            <a:r>
              <a:rPr lang="zh-CN" altLang="en-US" sz="1000" b="1">
                <a:latin typeface="微软雅黑" panose="020B0503020204020204" pitchFamily="34" charset="-122"/>
                <a:ea typeface="微软雅黑" panose="020B0503020204020204" pitchFamily="34" charset="-122"/>
                <a:cs typeface="微软雅黑" panose="020B0503020204020204" pitchFamily="34" charset="-122"/>
              </a:rPr>
              <a:t>三个“不匹配”：“人数少，比例小，地位低”</a:t>
            </a:r>
            <a:endParaRPr lang="zh-CN" altLang="en-US" sz="10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729615" y="1256665"/>
            <a:ext cx="7807960" cy="1445260"/>
          </a:xfrm>
          <a:prstGeom prst="rect">
            <a:avLst/>
          </a:prstGeom>
          <a:noFill/>
        </p:spPr>
        <p:txBody>
          <a:bodyPr wrap="square" rtlCol="0" anchor="t">
            <a:spAutoFit/>
          </a:bodyPr>
          <a:p>
            <a:pPr>
              <a:lnSpc>
                <a:spcPct val="150000"/>
              </a:lnSpc>
            </a:pPr>
            <a:r>
              <a:rPr lang="zh-CN" altLang="en-US" sz="1600" b="1">
                <a:latin typeface="微软雅黑" panose="020B0503020204020204" pitchFamily="34" charset="-122"/>
                <a:ea typeface="微软雅黑" panose="020B0503020204020204" pitchFamily="34" charset="-122"/>
              </a:rPr>
              <a:t>国际组织职员分布不均衡与我国在各领域扩大话语权的要求不匹配，</a:t>
            </a:r>
            <a:r>
              <a:rPr lang="zh-CN" altLang="en-US" sz="1600" b="1">
                <a:latin typeface="微软雅黑" panose="020B0503020204020204" pitchFamily="34" charset="-122"/>
                <a:ea typeface="微软雅黑" panose="020B0503020204020204" pitchFamily="34" charset="-122"/>
                <a:sym typeface="微软雅黑" panose="020B0503020204020204" pitchFamily="34" charset="-122"/>
              </a:rPr>
              <a:t>关键岗位和关键人数少。</a:t>
            </a:r>
            <a:r>
              <a:rPr lang="zh-CN" altLang="zh-CN" sz="1600" dirty="0">
                <a:latin typeface="+mn-ea"/>
                <a:sym typeface="微软雅黑" panose="020B0503020204020204" pitchFamily="34" charset="-122"/>
              </a:rPr>
              <a:t>我国国际职员总数: 1400人，分布在联合国等72个国际组织中。担任国际组织副职以上的中国国际职员共12位，4位任正职。</a:t>
            </a:r>
            <a:endParaRPr lang="zh-CN" altLang="en-US" sz="1600"/>
          </a:p>
          <a:p>
            <a:endParaRPr lang="zh-CN" altLang="en-US" sz="1600" b="1">
              <a:latin typeface="微软雅黑" panose="020B0503020204020204" pitchFamily="34" charset="-122"/>
              <a:ea typeface="微软雅黑" panose="020B0503020204020204" pitchFamily="34" charset="-122"/>
            </a:endParaRPr>
          </a:p>
        </p:txBody>
      </p:sp>
      <p:pic>
        <p:nvPicPr>
          <p:cNvPr id="22" name="Picture 2" descr="http://a.hiphotos.baidu.com/baike/w%3D268/sign=30b9c80cbda1cd1105b675268112c8b0/9f510fb30f2442a71156d199d643ad4bd11302b5.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084695" y="2559685"/>
            <a:ext cx="1387475" cy="189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http://www.whb.com.cn/uploadimg/editorimg/201503/20150313093245_549310.jpg"/>
          <p:cNvPicPr>
            <a:picLocks noChangeAspect="1" noChangeArrowheads="1"/>
          </p:cNvPicPr>
          <p:nvPr/>
        </p:nvPicPr>
        <p:blipFill>
          <a:blip r:embed="rId2" cstate="print">
            <a:extLst>
              <a:ext uri="{28A0092B-C50C-407E-A947-70E740481C1C}">
                <a14:useLocalDpi xmlns:a14="http://schemas.microsoft.com/office/drawing/2010/main" val="0"/>
              </a:ext>
            </a:extLst>
          </a:blip>
          <a:srcRect l="6745" t="-704" r="22414" b="704"/>
          <a:stretch>
            <a:fillRect/>
          </a:stretch>
        </p:blipFill>
        <p:spPr bwMode="auto">
          <a:xfrm>
            <a:off x="4977765" y="2572385"/>
            <a:ext cx="1487170" cy="18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http://image.xinmin.cn/2013/07/02/20130702111157377363.jpg"/>
          <p:cNvPicPr>
            <a:picLocks noChangeAspect="1" noChangeArrowheads="1"/>
          </p:cNvPicPr>
          <p:nvPr/>
        </p:nvPicPr>
        <p:blipFill>
          <a:blip r:embed="rId3">
            <a:extLst>
              <a:ext uri="{28A0092B-C50C-407E-A947-70E740481C1C}">
                <a14:useLocalDpi xmlns:a14="http://schemas.microsoft.com/office/drawing/2010/main" val="0"/>
              </a:ext>
            </a:extLst>
          </a:blip>
          <a:srcRect l="6240" r="33585"/>
          <a:stretch>
            <a:fillRect/>
          </a:stretch>
        </p:blipFill>
        <p:spPr bwMode="auto">
          <a:xfrm>
            <a:off x="2794635" y="2566035"/>
            <a:ext cx="1616710" cy="189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p:cNvSpPr txBox="1"/>
          <p:nvPr/>
        </p:nvSpPr>
        <p:spPr>
          <a:xfrm>
            <a:off x="677706" y="4528518"/>
            <a:ext cx="1859684" cy="215444"/>
          </a:xfrm>
          <a:prstGeom prst="rect">
            <a:avLst/>
          </a:prstGeom>
          <a:noFill/>
        </p:spPr>
        <p:txBody>
          <a:bodyPr wrap="square" rtlCol="0">
            <a:spAutoFit/>
          </a:bodyPr>
          <a:p>
            <a:r>
              <a:rPr lang="zh-CN" altLang="en-US" sz="800" dirty="0"/>
              <a:t>联合国粮农组织总干事  屈冬玉</a:t>
            </a:r>
            <a:endParaRPr lang="zh-CN" altLang="en-US" sz="800" dirty="0"/>
          </a:p>
        </p:txBody>
      </p:sp>
      <p:sp>
        <p:nvSpPr>
          <p:cNvPr id="26" name="TextBox 25"/>
          <p:cNvSpPr txBox="1"/>
          <p:nvPr/>
        </p:nvSpPr>
        <p:spPr>
          <a:xfrm>
            <a:off x="4985067" y="4528518"/>
            <a:ext cx="1473075" cy="215444"/>
          </a:xfrm>
          <a:prstGeom prst="rect">
            <a:avLst/>
          </a:prstGeom>
          <a:noFill/>
        </p:spPr>
        <p:txBody>
          <a:bodyPr wrap="square" rtlCol="0">
            <a:spAutoFit/>
          </a:bodyPr>
          <a:p>
            <a:r>
              <a:rPr lang="zh-CN" altLang="en-US" sz="800" dirty="0"/>
              <a:t>国际民航组织秘书长  柳芳</a:t>
            </a:r>
            <a:endParaRPr lang="zh-CN" altLang="en-US" sz="800" dirty="0"/>
          </a:p>
        </p:txBody>
      </p:sp>
      <p:sp>
        <p:nvSpPr>
          <p:cNvPr id="27" name="TextBox 26"/>
          <p:cNvSpPr txBox="1"/>
          <p:nvPr/>
        </p:nvSpPr>
        <p:spPr>
          <a:xfrm>
            <a:off x="6925638" y="4489783"/>
            <a:ext cx="1704707" cy="215444"/>
          </a:xfrm>
          <a:prstGeom prst="rect">
            <a:avLst/>
          </a:prstGeom>
          <a:noFill/>
        </p:spPr>
        <p:txBody>
          <a:bodyPr wrap="square" rtlCol="0">
            <a:spAutoFit/>
          </a:bodyPr>
          <a:p>
            <a:r>
              <a:rPr lang="zh-CN" altLang="en-US" sz="800" dirty="0"/>
              <a:t>国际电信联盟秘书长   赵厚麟</a:t>
            </a:r>
            <a:endParaRPr lang="zh-CN" altLang="en-US" sz="800" dirty="0"/>
          </a:p>
        </p:txBody>
      </p:sp>
      <p:sp>
        <p:nvSpPr>
          <p:cNvPr id="28" name="TextBox 27"/>
          <p:cNvSpPr txBox="1"/>
          <p:nvPr/>
        </p:nvSpPr>
        <p:spPr>
          <a:xfrm>
            <a:off x="2823198" y="4528518"/>
            <a:ext cx="1806917" cy="215444"/>
          </a:xfrm>
          <a:prstGeom prst="rect">
            <a:avLst/>
          </a:prstGeom>
          <a:noFill/>
        </p:spPr>
        <p:txBody>
          <a:bodyPr wrap="square" rtlCol="0">
            <a:spAutoFit/>
          </a:bodyPr>
          <a:p>
            <a:r>
              <a:rPr lang="zh-CN" altLang="en-US" sz="800" dirty="0"/>
              <a:t>联合国工业发展组织总干事  李勇</a:t>
            </a:r>
            <a:endParaRPr lang="zh-CN" altLang="en-US" sz="800" dirty="0"/>
          </a:p>
        </p:txBody>
      </p:sp>
      <p:pic>
        <p:nvPicPr>
          <p:cNvPr id="1027" name="Picture 3" descr="C:\Users\DY\Desktop\tim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407" y="2566274"/>
            <a:ext cx="1678690" cy="1893094"/>
          </a:xfrm>
          <a:prstGeom prst="rect">
            <a:avLst/>
          </a:prstGeom>
          <a:noFill/>
          <a:extLst>
            <a:ext uri="{909E8E84-426E-40DD-AFC4-6F175D3DCCD1}">
              <a14:hiddenFill xmlns:a14="http://schemas.microsoft.com/office/drawing/2010/main">
                <a:solidFill>
                  <a:srgbClr val="FFFFFF"/>
                </a:solidFill>
              </a14:hiddenFill>
            </a:ext>
          </a:extLst>
        </p:spPr>
      </p:pic>
      <p:sp>
        <p:nvSpPr>
          <p:cNvPr id="7" name="等腰三角形 6"/>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98195" y="244475"/>
            <a:ext cx="2240280" cy="368300"/>
          </a:xfrm>
          <a:prstGeom prst="rect">
            <a:avLst/>
          </a:prstGeom>
          <a:noFill/>
        </p:spPr>
        <p:txBody>
          <a:bodyPr wrap="none" rtlCol="0" anchor="t">
            <a:spAutoFit/>
          </a:bodyPr>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sym typeface="+mn-ea"/>
              </a:rPr>
              <a:t>国际组织与国家政策</a:t>
            </a:r>
            <a:endParaRPr lang="zh-CN" altLang="en-US"/>
          </a:p>
        </p:txBody>
      </p:sp>
      <p:pic>
        <p:nvPicPr>
          <p:cNvPr id="3" name="图片 2"/>
          <p:cNvPicPr>
            <a:picLocks noChangeAspect="1"/>
          </p:cNvPicPr>
          <p:nvPr/>
        </p:nvPicPr>
        <p:blipFill>
          <a:blip r:embed="rId1"/>
          <a:stretch>
            <a:fillRect/>
          </a:stretch>
        </p:blipFill>
        <p:spPr>
          <a:xfrm>
            <a:off x="569595" y="1337945"/>
            <a:ext cx="3519805" cy="1058545"/>
          </a:xfrm>
          <a:prstGeom prst="rect">
            <a:avLst/>
          </a:prstGeom>
        </p:spPr>
      </p:pic>
      <p:pic>
        <p:nvPicPr>
          <p:cNvPr id="4" name="图片 3"/>
          <p:cNvPicPr>
            <a:picLocks noChangeAspect="1"/>
          </p:cNvPicPr>
          <p:nvPr/>
        </p:nvPicPr>
        <p:blipFill>
          <a:blip r:embed="rId2"/>
          <a:stretch>
            <a:fillRect/>
          </a:stretch>
        </p:blipFill>
        <p:spPr>
          <a:xfrm>
            <a:off x="704850" y="2615565"/>
            <a:ext cx="2872105" cy="1508125"/>
          </a:xfrm>
          <a:prstGeom prst="rect">
            <a:avLst/>
          </a:prstGeom>
        </p:spPr>
      </p:pic>
      <p:sp>
        <p:nvSpPr>
          <p:cNvPr id="5" name="文本框 4"/>
          <p:cNvSpPr txBox="1"/>
          <p:nvPr/>
        </p:nvSpPr>
        <p:spPr>
          <a:xfrm>
            <a:off x="4323080" y="1447800"/>
            <a:ext cx="4731385" cy="2106930"/>
          </a:xfrm>
          <a:prstGeom prst="rect">
            <a:avLst/>
          </a:prstGeom>
          <a:noFill/>
        </p:spPr>
        <p:txBody>
          <a:bodyPr wrap="square" rtlCol="0" anchor="t">
            <a:spAutoFit/>
          </a:bodyPr>
          <a:p>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招聘信息发布在留学基金委官网、各个国际组织官网</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高校毕业生到国际组织实习任职信息服务平台 https://gj.ncss.cn/</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国际电信联盟官方网站 http://www.itu.int/en/pages/default.aspx</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国际工业发展组织官方网站 http://www.unido.org/</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国际民用航空组织官方网站 http://www.icao.int/Pages/default.aspx</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万国邮政联盟官方网站 http://www.upu.int/en.html</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遵循“公开、公平、公正”的原则</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采取“个人申请，专家评审，择优录取”的方式进行选拔。</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等腰三角形 5"/>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717236" y="1383037"/>
            <a:ext cx="1731226" cy="681050"/>
          </a:xfrm>
          <a:prstGeom prst="roundRect">
            <a:avLst>
              <a:gd name="adj" fmla="val 1127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cs typeface="+mn-ea"/>
              <a:sym typeface="+mn-lt"/>
            </a:endParaRPr>
          </a:p>
        </p:txBody>
      </p:sp>
      <p:sp>
        <p:nvSpPr>
          <p:cNvPr id="107" name="Rounded Rectangle 106"/>
          <p:cNvSpPr/>
          <p:nvPr/>
        </p:nvSpPr>
        <p:spPr>
          <a:xfrm>
            <a:off x="717236" y="2305181"/>
            <a:ext cx="1731226" cy="681050"/>
          </a:xfrm>
          <a:prstGeom prst="roundRect">
            <a:avLst>
              <a:gd name="adj" fmla="val 1127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cs typeface="+mn-ea"/>
              <a:sym typeface="+mn-lt"/>
            </a:endParaRPr>
          </a:p>
        </p:txBody>
      </p:sp>
      <p:sp>
        <p:nvSpPr>
          <p:cNvPr id="110" name="Rounded Rectangle 109"/>
          <p:cNvSpPr/>
          <p:nvPr/>
        </p:nvSpPr>
        <p:spPr>
          <a:xfrm>
            <a:off x="717236" y="3227325"/>
            <a:ext cx="1731226" cy="681050"/>
          </a:xfrm>
          <a:prstGeom prst="roundRect">
            <a:avLst>
              <a:gd name="adj" fmla="val 1127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cs typeface="+mn-ea"/>
              <a:sym typeface="+mn-lt"/>
            </a:endParaRPr>
          </a:p>
        </p:txBody>
      </p:sp>
      <p:sp>
        <p:nvSpPr>
          <p:cNvPr id="33" name="TextBox 32"/>
          <p:cNvSpPr txBox="1"/>
          <p:nvPr/>
        </p:nvSpPr>
        <p:spPr>
          <a:xfrm>
            <a:off x="1339954" y="1483314"/>
            <a:ext cx="1032944" cy="258866"/>
          </a:xfrm>
          <a:prstGeom prst="rect">
            <a:avLst/>
          </a:prstGeom>
          <a:noFill/>
        </p:spPr>
        <p:txBody>
          <a:bodyPr wrap="square" rtlCol="0">
            <a:noAutofit/>
          </a:bodyPr>
          <a:lstStyle/>
          <a:p>
            <a:pPr algn="ctr">
              <a:lnSpc>
                <a:spcPct val="130000"/>
              </a:lnSpc>
            </a:pPr>
            <a:r>
              <a:rPr lang="en-US" sz="1050" b="1" dirty="0">
                <a:solidFill>
                  <a:srgbClr val="FFFFFF"/>
                </a:solidFill>
                <a:latin typeface="微软雅黑" panose="020B0503020204020204" pitchFamily="34" charset="-122"/>
                <a:ea typeface="微软雅黑" panose="020B0503020204020204" pitchFamily="34" charset="-122"/>
                <a:cs typeface="+mn-ea"/>
                <a:sym typeface="+mn-lt"/>
              </a:rPr>
              <a:t>民族文化</a:t>
            </a:r>
            <a:endParaRPr lang="en-US" sz="1050" b="1" dirty="0">
              <a:solidFill>
                <a:srgbClr val="FFFFFF"/>
              </a:solidFill>
              <a:latin typeface="微软雅黑" panose="020B0503020204020204" pitchFamily="34" charset="-122"/>
              <a:ea typeface="微软雅黑" panose="020B0503020204020204" pitchFamily="34" charset="-122"/>
              <a:cs typeface="+mn-ea"/>
              <a:sym typeface="+mn-lt"/>
            </a:endParaRPr>
          </a:p>
          <a:p>
            <a:pPr algn="ctr">
              <a:lnSpc>
                <a:spcPct val="130000"/>
              </a:lnSpc>
            </a:pPr>
            <a:r>
              <a:rPr lang="en-US" sz="1050" b="1" dirty="0">
                <a:solidFill>
                  <a:srgbClr val="FFFFFF"/>
                </a:solidFill>
                <a:latin typeface="微软雅黑" panose="020B0503020204020204" pitchFamily="34" charset="-122"/>
                <a:ea typeface="微软雅黑" panose="020B0503020204020204" pitchFamily="34" charset="-122"/>
                <a:cs typeface="+mn-ea"/>
                <a:sym typeface="+mn-lt"/>
              </a:rPr>
              <a:t>身份认同</a:t>
            </a:r>
            <a:endParaRPr lang="en-US" sz="1050" b="1"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34" name="Freeform 31"/>
          <p:cNvSpPr>
            <a:spLocks noEditPoints="1"/>
          </p:cNvSpPr>
          <p:nvPr/>
        </p:nvSpPr>
        <p:spPr bwMode="auto">
          <a:xfrm>
            <a:off x="899433" y="1535854"/>
            <a:ext cx="377213" cy="318977"/>
          </a:xfrm>
          <a:custGeom>
            <a:avLst/>
            <a:gdLst/>
            <a:ahLst/>
            <a:cxnLst>
              <a:cxn ang="0">
                <a:pos x="246" y="216"/>
              </a:cxn>
              <a:cxn ang="0">
                <a:pos x="10" y="216"/>
              </a:cxn>
              <a:cxn ang="0">
                <a:pos x="0" y="206"/>
              </a:cxn>
              <a:cxn ang="0">
                <a:pos x="0" y="202"/>
              </a:cxn>
              <a:cxn ang="0">
                <a:pos x="10" y="192"/>
              </a:cxn>
              <a:cxn ang="0">
                <a:pos x="246" y="192"/>
              </a:cxn>
              <a:cxn ang="0">
                <a:pos x="256" y="202"/>
              </a:cxn>
              <a:cxn ang="0">
                <a:pos x="256" y="206"/>
              </a:cxn>
              <a:cxn ang="0">
                <a:pos x="246" y="216"/>
              </a:cxn>
              <a:cxn ang="0">
                <a:pos x="208" y="180"/>
              </a:cxn>
              <a:cxn ang="0">
                <a:pos x="184" y="180"/>
              </a:cxn>
              <a:cxn ang="0">
                <a:pos x="172" y="168"/>
              </a:cxn>
              <a:cxn ang="0">
                <a:pos x="172" y="12"/>
              </a:cxn>
              <a:cxn ang="0">
                <a:pos x="184" y="0"/>
              </a:cxn>
              <a:cxn ang="0">
                <a:pos x="208" y="0"/>
              </a:cxn>
              <a:cxn ang="0">
                <a:pos x="220" y="12"/>
              </a:cxn>
              <a:cxn ang="0">
                <a:pos x="220" y="168"/>
              </a:cxn>
              <a:cxn ang="0">
                <a:pos x="208" y="180"/>
              </a:cxn>
              <a:cxn ang="0">
                <a:pos x="140" y="180"/>
              </a:cxn>
              <a:cxn ang="0">
                <a:pos x="116" y="180"/>
              </a:cxn>
              <a:cxn ang="0">
                <a:pos x="104" y="168"/>
              </a:cxn>
              <a:cxn ang="0">
                <a:pos x="104" y="68"/>
              </a:cxn>
              <a:cxn ang="0">
                <a:pos x="116" y="56"/>
              </a:cxn>
              <a:cxn ang="0">
                <a:pos x="140" y="56"/>
              </a:cxn>
              <a:cxn ang="0">
                <a:pos x="152" y="68"/>
              </a:cxn>
              <a:cxn ang="0">
                <a:pos x="152" y="168"/>
              </a:cxn>
              <a:cxn ang="0">
                <a:pos x="140" y="180"/>
              </a:cxn>
              <a:cxn ang="0">
                <a:pos x="72" y="180"/>
              </a:cxn>
              <a:cxn ang="0">
                <a:pos x="48" y="180"/>
              </a:cxn>
              <a:cxn ang="0">
                <a:pos x="36" y="168"/>
              </a:cxn>
              <a:cxn ang="0">
                <a:pos x="36" y="124"/>
              </a:cxn>
              <a:cxn ang="0">
                <a:pos x="48" y="112"/>
              </a:cxn>
              <a:cxn ang="0">
                <a:pos x="72" y="112"/>
              </a:cxn>
              <a:cxn ang="0">
                <a:pos x="84" y="124"/>
              </a:cxn>
              <a:cxn ang="0">
                <a:pos x="84" y="168"/>
              </a:cxn>
              <a:cxn ang="0">
                <a:pos x="72" y="180"/>
              </a:cxn>
            </a:cxnLst>
            <a:rect l="0" t="0" r="r" b="b"/>
            <a:pathLst>
              <a:path w="256" h="216">
                <a:moveTo>
                  <a:pt x="246" y="216"/>
                </a:moveTo>
                <a:cubicBezTo>
                  <a:pt x="10" y="216"/>
                  <a:pt x="10" y="216"/>
                  <a:pt x="10" y="216"/>
                </a:cubicBezTo>
                <a:cubicBezTo>
                  <a:pt x="4" y="216"/>
                  <a:pt x="0" y="212"/>
                  <a:pt x="0" y="206"/>
                </a:cubicBezTo>
                <a:cubicBezTo>
                  <a:pt x="0" y="202"/>
                  <a:pt x="0" y="202"/>
                  <a:pt x="0" y="202"/>
                </a:cubicBezTo>
                <a:cubicBezTo>
                  <a:pt x="0" y="196"/>
                  <a:pt x="4" y="192"/>
                  <a:pt x="10" y="192"/>
                </a:cubicBezTo>
                <a:cubicBezTo>
                  <a:pt x="246" y="192"/>
                  <a:pt x="246" y="192"/>
                  <a:pt x="246" y="192"/>
                </a:cubicBezTo>
                <a:cubicBezTo>
                  <a:pt x="252" y="192"/>
                  <a:pt x="256" y="196"/>
                  <a:pt x="256" y="202"/>
                </a:cubicBezTo>
                <a:cubicBezTo>
                  <a:pt x="256" y="206"/>
                  <a:pt x="256" y="206"/>
                  <a:pt x="256" y="206"/>
                </a:cubicBezTo>
                <a:cubicBezTo>
                  <a:pt x="256" y="212"/>
                  <a:pt x="252" y="216"/>
                  <a:pt x="246" y="216"/>
                </a:cubicBezTo>
                <a:moveTo>
                  <a:pt x="208" y="180"/>
                </a:moveTo>
                <a:cubicBezTo>
                  <a:pt x="184" y="180"/>
                  <a:pt x="184" y="180"/>
                  <a:pt x="184" y="180"/>
                </a:cubicBezTo>
                <a:cubicBezTo>
                  <a:pt x="177" y="180"/>
                  <a:pt x="172" y="175"/>
                  <a:pt x="172" y="168"/>
                </a:cubicBezTo>
                <a:cubicBezTo>
                  <a:pt x="172" y="12"/>
                  <a:pt x="172" y="12"/>
                  <a:pt x="172" y="12"/>
                </a:cubicBezTo>
                <a:cubicBezTo>
                  <a:pt x="172" y="5"/>
                  <a:pt x="177" y="0"/>
                  <a:pt x="184" y="0"/>
                </a:cubicBezTo>
                <a:cubicBezTo>
                  <a:pt x="208" y="0"/>
                  <a:pt x="208" y="0"/>
                  <a:pt x="208" y="0"/>
                </a:cubicBezTo>
                <a:cubicBezTo>
                  <a:pt x="215" y="0"/>
                  <a:pt x="220" y="5"/>
                  <a:pt x="220" y="12"/>
                </a:cubicBezTo>
                <a:cubicBezTo>
                  <a:pt x="220" y="168"/>
                  <a:pt x="220" y="168"/>
                  <a:pt x="220" y="168"/>
                </a:cubicBezTo>
                <a:cubicBezTo>
                  <a:pt x="220" y="175"/>
                  <a:pt x="215" y="180"/>
                  <a:pt x="208" y="180"/>
                </a:cubicBezTo>
                <a:moveTo>
                  <a:pt x="140" y="180"/>
                </a:moveTo>
                <a:cubicBezTo>
                  <a:pt x="116" y="180"/>
                  <a:pt x="116" y="180"/>
                  <a:pt x="116" y="180"/>
                </a:cubicBezTo>
                <a:cubicBezTo>
                  <a:pt x="109" y="180"/>
                  <a:pt x="104" y="175"/>
                  <a:pt x="104" y="168"/>
                </a:cubicBezTo>
                <a:cubicBezTo>
                  <a:pt x="104" y="68"/>
                  <a:pt x="104" y="68"/>
                  <a:pt x="104" y="68"/>
                </a:cubicBezTo>
                <a:cubicBezTo>
                  <a:pt x="104" y="61"/>
                  <a:pt x="109" y="56"/>
                  <a:pt x="116" y="56"/>
                </a:cubicBezTo>
                <a:cubicBezTo>
                  <a:pt x="140" y="56"/>
                  <a:pt x="140" y="56"/>
                  <a:pt x="140" y="56"/>
                </a:cubicBezTo>
                <a:cubicBezTo>
                  <a:pt x="147" y="56"/>
                  <a:pt x="152" y="61"/>
                  <a:pt x="152" y="68"/>
                </a:cubicBezTo>
                <a:cubicBezTo>
                  <a:pt x="152" y="168"/>
                  <a:pt x="152" y="168"/>
                  <a:pt x="152" y="168"/>
                </a:cubicBezTo>
                <a:cubicBezTo>
                  <a:pt x="152" y="175"/>
                  <a:pt x="147" y="180"/>
                  <a:pt x="140" y="180"/>
                </a:cubicBezTo>
                <a:moveTo>
                  <a:pt x="72" y="180"/>
                </a:moveTo>
                <a:cubicBezTo>
                  <a:pt x="48" y="180"/>
                  <a:pt x="48" y="180"/>
                  <a:pt x="48" y="180"/>
                </a:cubicBezTo>
                <a:cubicBezTo>
                  <a:pt x="41" y="180"/>
                  <a:pt x="36" y="175"/>
                  <a:pt x="36" y="168"/>
                </a:cubicBezTo>
                <a:cubicBezTo>
                  <a:pt x="36" y="124"/>
                  <a:pt x="36" y="124"/>
                  <a:pt x="36" y="124"/>
                </a:cubicBezTo>
                <a:cubicBezTo>
                  <a:pt x="36" y="117"/>
                  <a:pt x="41" y="112"/>
                  <a:pt x="48" y="112"/>
                </a:cubicBezTo>
                <a:cubicBezTo>
                  <a:pt x="72" y="112"/>
                  <a:pt x="72" y="112"/>
                  <a:pt x="72" y="112"/>
                </a:cubicBezTo>
                <a:cubicBezTo>
                  <a:pt x="79" y="112"/>
                  <a:pt x="84" y="117"/>
                  <a:pt x="84" y="124"/>
                </a:cubicBezTo>
                <a:cubicBezTo>
                  <a:pt x="84" y="168"/>
                  <a:pt x="84" y="168"/>
                  <a:pt x="84" y="168"/>
                </a:cubicBezTo>
                <a:cubicBezTo>
                  <a:pt x="84" y="175"/>
                  <a:pt x="79" y="180"/>
                  <a:pt x="72" y="180"/>
                </a:cubicBezTo>
              </a:path>
            </a:pathLst>
          </a:custGeom>
          <a:solidFill>
            <a:schemeClr val="bg1"/>
          </a:solidFill>
          <a:ln w="9525">
            <a:noFill/>
            <a:round/>
          </a:ln>
        </p:spPr>
        <p:txBody>
          <a:bodyPr vert="horz" wrap="square" lIns="34294" tIns="17147" rIns="34294" bIns="17147" numCol="1" anchor="t" anchorCtr="0" compatLnSpc="1"/>
          <a:lstStyle/>
          <a:p>
            <a:endParaRPr lang="en-US" sz="1350">
              <a:cs typeface="+mn-ea"/>
              <a:sym typeface="+mn-lt"/>
            </a:endParaRPr>
          </a:p>
        </p:txBody>
      </p:sp>
      <p:sp>
        <p:nvSpPr>
          <p:cNvPr id="37" name="TextBox 36"/>
          <p:cNvSpPr txBox="1"/>
          <p:nvPr/>
        </p:nvSpPr>
        <p:spPr>
          <a:xfrm>
            <a:off x="1339319" y="2389331"/>
            <a:ext cx="1032944" cy="258866"/>
          </a:xfrm>
          <a:prstGeom prst="rect">
            <a:avLst/>
          </a:prstGeom>
          <a:noFill/>
        </p:spPr>
        <p:txBody>
          <a:bodyPr wrap="square" rtlCol="0">
            <a:noAutofit/>
          </a:bodyPr>
          <a:lstStyle/>
          <a:p>
            <a:pPr algn="ctr">
              <a:lnSpc>
                <a:spcPct val="130000"/>
              </a:lnSpc>
            </a:pPr>
            <a:r>
              <a:rPr lang="en-US" sz="1050" b="1" dirty="0">
                <a:solidFill>
                  <a:srgbClr val="FFFFFF"/>
                </a:solidFill>
                <a:latin typeface="微软雅黑" panose="020B0503020204020204" pitchFamily="34" charset="-122"/>
                <a:ea typeface="微软雅黑" panose="020B0503020204020204" pitchFamily="34" charset="-122"/>
                <a:cs typeface="+mn-ea"/>
                <a:sym typeface="+mn-lt"/>
              </a:rPr>
              <a:t>信息技术</a:t>
            </a:r>
            <a:endParaRPr lang="en-US" sz="1050" b="1" dirty="0">
              <a:solidFill>
                <a:srgbClr val="FFFFFF"/>
              </a:solidFill>
              <a:latin typeface="微软雅黑" panose="020B0503020204020204" pitchFamily="34" charset="-122"/>
              <a:ea typeface="微软雅黑" panose="020B0503020204020204" pitchFamily="34" charset="-122"/>
              <a:cs typeface="+mn-ea"/>
              <a:sym typeface="+mn-lt"/>
            </a:endParaRPr>
          </a:p>
          <a:p>
            <a:pPr algn="ctr">
              <a:lnSpc>
                <a:spcPct val="130000"/>
              </a:lnSpc>
            </a:pPr>
            <a:r>
              <a:rPr lang="en-US" sz="1050" b="1" dirty="0">
                <a:solidFill>
                  <a:srgbClr val="FFFFFF"/>
                </a:solidFill>
                <a:latin typeface="微软雅黑" panose="020B0503020204020204" pitchFamily="34" charset="-122"/>
                <a:ea typeface="微软雅黑" panose="020B0503020204020204" pitchFamily="34" charset="-122"/>
                <a:cs typeface="+mn-ea"/>
                <a:sym typeface="+mn-lt"/>
              </a:rPr>
              <a:t>运用能力</a:t>
            </a:r>
            <a:endParaRPr lang="en-US" sz="1050" b="1"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39" name="Freeform 171"/>
          <p:cNvSpPr/>
          <p:nvPr/>
        </p:nvSpPr>
        <p:spPr bwMode="auto">
          <a:xfrm>
            <a:off x="959068" y="2550648"/>
            <a:ext cx="317579" cy="209291"/>
          </a:xfrm>
          <a:custGeom>
            <a:avLst/>
            <a:gdLst/>
            <a:ahLst/>
            <a:cxnLst>
              <a:cxn ang="0">
                <a:pos x="64" y="42"/>
              </a:cxn>
              <a:cxn ang="0">
                <a:pos x="62" y="44"/>
              </a:cxn>
              <a:cxn ang="0">
                <a:pos x="61" y="45"/>
              </a:cxn>
              <a:cxn ang="0">
                <a:pos x="60" y="44"/>
              </a:cxn>
              <a:cxn ang="0">
                <a:pos x="45" y="30"/>
              </a:cxn>
              <a:cxn ang="0">
                <a:pos x="45" y="36"/>
              </a:cxn>
              <a:cxn ang="0">
                <a:pos x="35" y="46"/>
              </a:cxn>
              <a:cxn ang="0">
                <a:pos x="10" y="46"/>
              </a:cxn>
              <a:cxn ang="0">
                <a:pos x="0" y="36"/>
              </a:cxn>
              <a:cxn ang="0">
                <a:pos x="0" y="10"/>
              </a:cxn>
              <a:cxn ang="0">
                <a:pos x="10" y="0"/>
              </a:cxn>
              <a:cxn ang="0">
                <a:pos x="35" y="0"/>
              </a:cxn>
              <a:cxn ang="0">
                <a:pos x="45" y="10"/>
              </a:cxn>
              <a:cxn ang="0">
                <a:pos x="45" y="16"/>
              </a:cxn>
              <a:cxn ang="0">
                <a:pos x="60" y="2"/>
              </a:cxn>
              <a:cxn ang="0">
                <a:pos x="61" y="1"/>
              </a:cxn>
              <a:cxn ang="0">
                <a:pos x="62" y="1"/>
              </a:cxn>
              <a:cxn ang="0">
                <a:pos x="64" y="4"/>
              </a:cxn>
              <a:cxn ang="0">
                <a:pos x="64" y="42"/>
              </a:cxn>
            </a:cxnLst>
            <a:rect l="0" t="0" r="r" b="b"/>
            <a:pathLst>
              <a:path w="64" h="46">
                <a:moveTo>
                  <a:pt x="64" y="42"/>
                </a:moveTo>
                <a:cubicBezTo>
                  <a:pt x="64" y="43"/>
                  <a:pt x="63" y="44"/>
                  <a:pt x="62" y="44"/>
                </a:cubicBezTo>
                <a:cubicBezTo>
                  <a:pt x="62" y="45"/>
                  <a:pt x="62" y="45"/>
                  <a:pt x="61" y="45"/>
                </a:cubicBezTo>
                <a:cubicBezTo>
                  <a:pt x="61" y="45"/>
                  <a:pt x="60" y="44"/>
                  <a:pt x="60" y="44"/>
                </a:cubicBezTo>
                <a:cubicBezTo>
                  <a:pt x="45" y="30"/>
                  <a:pt x="45" y="30"/>
                  <a:pt x="45" y="30"/>
                </a:cubicBezTo>
                <a:cubicBezTo>
                  <a:pt x="45" y="36"/>
                  <a:pt x="45" y="36"/>
                  <a:pt x="45" y="36"/>
                </a:cubicBezTo>
                <a:cubicBezTo>
                  <a:pt x="45" y="41"/>
                  <a:pt x="41" y="46"/>
                  <a:pt x="35" y="46"/>
                </a:cubicBezTo>
                <a:cubicBezTo>
                  <a:pt x="10" y="46"/>
                  <a:pt x="10" y="46"/>
                  <a:pt x="10" y="46"/>
                </a:cubicBezTo>
                <a:cubicBezTo>
                  <a:pt x="4" y="46"/>
                  <a:pt x="0" y="41"/>
                  <a:pt x="0" y="36"/>
                </a:cubicBezTo>
                <a:cubicBezTo>
                  <a:pt x="0" y="10"/>
                  <a:pt x="0" y="10"/>
                  <a:pt x="0" y="10"/>
                </a:cubicBezTo>
                <a:cubicBezTo>
                  <a:pt x="0" y="5"/>
                  <a:pt x="4" y="0"/>
                  <a:pt x="10" y="0"/>
                </a:cubicBezTo>
                <a:cubicBezTo>
                  <a:pt x="35" y="0"/>
                  <a:pt x="35" y="0"/>
                  <a:pt x="35" y="0"/>
                </a:cubicBezTo>
                <a:cubicBezTo>
                  <a:pt x="41" y="0"/>
                  <a:pt x="45" y="5"/>
                  <a:pt x="45" y="10"/>
                </a:cubicBezTo>
                <a:cubicBezTo>
                  <a:pt x="45" y="16"/>
                  <a:pt x="45" y="16"/>
                  <a:pt x="45" y="16"/>
                </a:cubicBezTo>
                <a:cubicBezTo>
                  <a:pt x="60" y="2"/>
                  <a:pt x="60" y="2"/>
                  <a:pt x="60" y="2"/>
                </a:cubicBezTo>
                <a:cubicBezTo>
                  <a:pt x="60" y="1"/>
                  <a:pt x="61" y="1"/>
                  <a:pt x="61" y="1"/>
                </a:cubicBezTo>
                <a:cubicBezTo>
                  <a:pt x="62" y="1"/>
                  <a:pt x="62" y="1"/>
                  <a:pt x="62" y="1"/>
                </a:cubicBezTo>
                <a:cubicBezTo>
                  <a:pt x="63" y="2"/>
                  <a:pt x="64" y="3"/>
                  <a:pt x="64" y="4"/>
                </a:cubicBezTo>
                <a:lnTo>
                  <a:pt x="64" y="42"/>
                </a:lnTo>
                <a:close/>
              </a:path>
            </a:pathLst>
          </a:custGeom>
          <a:solidFill>
            <a:srgbClr val="FFFFFF"/>
          </a:solidFill>
          <a:ln w="9525">
            <a:noFill/>
            <a:round/>
          </a:ln>
        </p:spPr>
        <p:txBody>
          <a:bodyPr vert="horz" wrap="square" lIns="34294" tIns="17147" rIns="34294" bIns="17147" numCol="1" anchor="t" anchorCtr="0" compatLnSpc="1"/>
          <a:lstStyle/>
          <a:p>
            <a:endParaRPr lang="en-US" sz="1350">
              <a:cs typeface="+mn-ea"/>
              <a:sym typeface="+mn-lt"/>
            </a:endParaRPr>
          </a:p>
        </p:txBody>
      </p:sp>
      <p:sp>
        <p:nvSpPr>
          <p:cNvPr id="43" name="Freeform 173"/>
          <p:cNvSpPr/>
          <p:nvPr/>
        </p:nvSpPr>
        <p:spPr bwMode="auto">
          <a:xfrm>
            <a:off x="940933" y="3412548"/>
            <a:ext cx="398959" cy="332952"/>
          </a:xfrm>
          <a:custGeom>
            <a:avLst/>
            <a:gdLst/>
            <a:ahLst/>
            <a:cxnLst>
              <a:cxn ang="0">
                <a:pos x="103" y="36"/>
              </a:cxn>
              <a:cxn ang="0">
                <a:pos x="115" y="28"/>
              </a:cxn>
              <a:cxn ang="0">
                <a:pos x="102" y="30"/>
              </a:cxn>
              <a:cxn ang="0">
                <a:pos x="101" y="27"/>
              </a:cxn>
              <a:cxn ang="0">
                <a:pos x="76" y="8"/>
              </a:cxn>
              <a:cxn ang="0">
                <a:pos x="79" y="7"/>
              </a:cxn>
              <a:cxn ang="0">
                <a:pos x="86" y="3"/>
              </a:cxn>
              <a:cxn ang="0">
                <a:pos x="75" y="5"/>
              </a:cxn>
              <a:cxn ang="0">
                <a:pos x="81" y="0"/>
              </a:cxn>
              <a:cxn ang="0">
                <a:pos x="72" y="5"/>
              </a:cxn>
              <a:cxn ang="0">
                <a:pos x="74" y="1"/>
              </a:cxn>
              <a:cxn ang="0">
                <a:pos x="56" y="29"/>
              </a:cxn>
              <a:cxn ang="0">
                <a:pos x="47" y="22"/>
              </a:cxn>
              <a:cxn ang="0">
                <a:pos x="17" y="9"/>
              </a:cxn>
              <a:cxn ang="0">
                <a:pos x="27" y="24"/>
              </a:cxn>
              <a:cxn ang="0">
                <a:pos x="20" y="25"/>
              </a:cxn>
              <a:cxn ang="0">
                <a:pos x="33" y="36"/>
              </a:cxn>
              <a:cxn ang="0">
                <a:pos x="25" y="39"/>
              </a:cxn>
              <a:cxn ang="0">
                <a:pos x="39" y="46"/>
              </a:cxn>
              <a:cxn ang="0">
                <a:pos x="43" y="56"/>
              </a:cxn>
              <a:cxn ang="0">
                <a:pos x="0" y="57"/>
              </a:cxn>
              <a:cxn ang="0">
                <a:pos x="102" y="43"/>
              </a:cxn>
              <a:cxn ang="0">
                <a:pos x="116" y="37"/>
              </a:cxn>
              <a:cxn ang="0">
                <a:pos x="103" y="36"/>
              </a:cxn>
            </a:cxnLst>
            <a:rect l="0" t="0" r="r" b="b"/>
            <a:pathLst>
              <a:path w="116" h="97">
                <a:moveTo>
                  <a:pt x="103" y="36"/>
                </a:moveTo>
                <a:cubicBezTo>
                  <a:pt x="109" y="35"/>
                  <a:pt x="114" y="33"/>
                  <a:pt x="115" y="28"/>
                </a:cubicBezTo>
                <a:cubicBezTo>
                  <a:pt x="113" y="30"/>
                  <a:pt x="106" y="32"/>
                  <a:pt x="102" y="30"/>
                </a:cubicBezTo>
                <a:cubicBezTo>
                  <a:pt x="102" y="29"/>
                  <a:pt x="101" y="28"/>
                  <a:pt x="101" y="27"/>
                </a:cubicBezTo>
                <a:cubicBezTo>
                  <a:pt x="98" y="16"/>
                  <a:pt x="88" y="7"/>
                  <a:pt x="76" y="8"/>
                </a:cubicBezTo>
                <a:cubicBezTo>
                  <a:pt x="77" y="8"/>
                  <a:pt x="78" y="7"/>
                  <a:pt x="79" y="7"/>
                </a:cubicBezTo>
                <a:cubicBezTo>
                  <a:pt x="80" y="7"/>
                  <a:pt x="88" y="5"/>
                  <a:pt x="86" y="3"/>
                </a:cubicBezTo>
                <a:cubicBezTo>
                  <a:pt x="85" y="1"/>
                  <a:pt x="77" y="5"/>
                  <a:pt x="75" y="5"/>
                </a:cubicBezTo>
                <a:cubicBezTo>
                  <a:pt x="77" y="4"/>
                  <a:pt x="81" y="3"/>
                  <a:pt x="81" y="0"/>
                </a:cubicBezTo>
                <a:cubicBezTo>
                  <a:pt x="78" y="1"/>
                  <a:pt x="75" y="2"/>
                  <a:pt x="72" y="5"/>
                </a:cubicBezTo>
                <a:cubicBezTo>
                  <a:pt x="73" y="4"/>
                  <a:pt x="74" y="3"/>
                  <a:pt x="74" y="1"/>
                </a:cubicBezTo>
                <a:cubicBezTo>
                  <a:pt x="65" y="7"/>
                  <a:pt x="60" y="18"/>
                  <a:pt x="56" y="29"/>
                </a:cubicBezTo>
                <a:cubicBezTo>
                  <a:pt x="52" y="26"/>
                  <a:pt x="50" y="24"/>
                  <a:pt x="47" y="22"/>
                </a:cubicBezTo>
                <a:cubicBezTo>
                  <a:pt x="40" y="18"/>
                  <a:pt x="31" y="14"/>
                  <a:pt x="17" y="9"/>
                </a:cubicBezTo>
                <a:cubicBezTo>
                  <a:pt x="17" y="14"/>
                  <a:pt x="19" y="20"/>
                  <a:pt x="27" y="24"/>
                </a:cubicBezTo>
                <a:cubicBezTo>
                  <a:pt x="25" y="24"/>
                  <a:pt x="22" y="24"/>
                  <a:pt x="20" y="25"/>
                </a:cubicBezTo>
                <a:cubicBezTo>
                  <a:pt x="21" y="30"/>
                  <a:pt x="24" y="34"/>
                  <a:pt x="33" y="36"/>
                </a:cubicBezTo>
                <a:cubicBezTo>
                  <a:pt x="29" y="36"/>
                  <a:pt x="27" y="37"/>
                  <a:pt x="25" y="39"/>
                </a:cubicBezTo>
                <a:cubicBezTo>
                  <a:pt x="27" y="43"/>
                  <a:pt x="31" y="47"/>
                  <a:pt x="39" y="46"/>
                </a:cubicBezTo>
                <a:cubicBezTo>
                  <a:pt x="30" y="50"/>
                  <a:pt x="36" y="57"/>
                  <a:pt x="43" y="56"/>
                </a:cubicBezTo>
                <a:cubicBezTo>
                  <a:pt x="31" y="69"/>
                  <a:pt x="11" y="68"/>
                  <a:pt x="0" y="57"/>
                </a:cubicBezTo>
                <a:cubicBezTo>
                  <a:pt x="29" y="97"/>
                  <a:pt x="93" y="81"/>
                  <a:pt x="102" y="43"/>
                </a:cubicBezTo>
                <a:cubicBezTo>
                  <a:pt x="109" y="43"/>
                  <a:pt x="113" y="40"/>
                  <a:pt x="116" y="37"/>
                </a:cubicBezTo>
                <a:cubicBezTo>
                  <a:pt x="112" y="38"/>
                  <a:pt x="106" y="37"/>
                  <a:pt x="103" y="36"/>
                </a:cubicBezTo>
                <a:close/>
              </a:path>
            </a:pathLst>
          </a:custGeom>
          <a:solidFill>
            <a:srgbClr val="FFFFFF"/>
          </a:solidFill>
          <a:ln w="9525">
            <a:noFill/>
            <a:round/>
          </a:ln>
        </p:spPr>
        <p:txBody>
          <a:bodyPr vert="horz" wrap="square" lIns="34294" tIns="17147" rIns="34294" bIns="17147" numCol="1" anchor="t" anchorCtr="0" compatLnSpc="1"/>
          <a:lstStyle/>
          <a:p>
            <a:endParaRPr lang="en-US" sz="1350">
              <a:cs typeface="+mn-ea"/>
              <a:sym typeface="+mn-lt"/>
            </a:endParaRPr>
          </a:p>
        </p:txBody>
      </p:sp>
      <p:sp>
        <p:nvSpPr>
          <p:cNvPr id="46" name="TextBox 45"/>
          <p:cNvSpPr txBox="1"/>
          <p:nvPr/>
        </p:nvSpPr>
        <p:spPr>
          <a:xfrm>
            <a:off x="1339319" y="3330250"/>
            <a:ext cx="1032944" cy="258866"/>
          </a:xfrm>
          <a:prstGeom prst="rect">
            <a:avLst/>
          </a:prstGeom>
          <a:noFill/>
        </p:spPr>
        <p:txBody>
          <a:bodyPr wrap="square" rtlCol="0">
            <a:noAutofit/>
          </a:bodyPr>
          <a:lstStyle/>
          <a:p>
            <a:pPr algn="ctr">
              <a:lnSpc>
                <a:spcPct val="130000"/>
              </a:lnSpc>
            </a:pPr>
            <a:r>
              <a:rPr sz="1050" b="1" dirty="0">
                <a:solidFill>
                  <a:srgbClr val="FFFFFF"/>
                </a:solidFill>
                <a:latin typeface="微软雅黑" panose="020B0503020204020204" pitchFamily="34" charset="-122"/>
                <a:ea typeface="微软雅黑" panose="020B0503020204020204" pitchFamily="34" charset="-122"/>
                <a:cs typeface="+mn-ea"/>
                <a:sym typeface="+mn-lt"/>
              </a:rPr>
              <a:t>团队合作</a:t>
            </a:r>
            <a:endParaRPr sz="1050" b="1" dirty="0">
              <a:solidFill>
                <a:srgbClr val="FFFFFF"/>
              </a:solidFill>
              <a:latin typeface="微软雅黑" panose="020B0503020204020204" pitchFamily="34" charset="-122"/>
              <a:ea typeface="微软雅黑" panose="020B0503020204020204" pitchFamily="34" charset="-122"/>
              <a:cs typeface="+mn-ea"/>
              <a:sym typeface="+mn-lt"/>
            </a:endParaRPr>
          </a:p>
          <a:p>
            <a:pPr algn="ctr">
              <a:lnSpc>
                <a:spcPct val="130000"/>
              </a:lnSpc>
            </a:pPr>
            <a:r>
              <a:rPr sz="1050" b="1" dirty="0">
                <a:solidFill>
                  <a:srgbClr val="FFFFFF"/>
                </a:solidFill>
                <a:latin typeface="微软雅黑" panose="020B0503020204020204" pitchFamily="34" charset="-122"/>
                <a:ea typeface="微软雅黑" panose="020B0503020204020204" pitchFamily="34" charset="-122"/>
                <a:cs typeface="+mn-ea"/>
                <a:sym typeface="+mn-lt"/>
              </a:rPr>
              <a:t>能力</a:t>
            </a:r>
            <a:endParaRPr sz="1050" b="1"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80" name="Rounded Rectangle 102"/>
          <p:cNvSpPr/>
          <p:nvPr/>
        </p:nvSpPr>
        <p:spPr>
          <a:xfrm>
            <a:off x="2734112" y="1383037"/>
            <a:ext cx="1731226" cy="681050"/>
          </a:xfrm>
          <a:prstGeom prst="roundRect">
            <a:avLst>
              <a:gd name="adj" fmla="val 1127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cs typeface="+mn-ea"/>
              <a:sym typeface="+mn-lt"/>
            </a:endParaRPr>
          </a:p>
        </p:txBody>
      </p:sp>
      <p:sp>
        <p:nvSpPr>
          <p:cNvPr id="82" name="Rounded Rectangle 106"/>
          <p:cNvSpPr/>
          <p:nvPr/>
        </p:nvSpPr>
        <p:spPr>
          <a:xfrm>
            <a:off x="2734310" y="2305050"/>
            <a:ext cx="3748405" cy="681355"/>
          </a:xfrm>
          <a:prstGeom prst="roundRect">
            <a:avLst>
              <a:gd name="adj" fmla="val 1127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cs typeface="+mn-ea"/>
              <a:sym typeface="+mn-lt"/>
            </a:endParaRPr>
          </a:p>
        </p:txBody>
      </p:sp>
      <p:sp>
        <p:nvSpPr>
          <p:cNvPr id="83" name="Rounded Rectangle 109"/>
          <p:cNvSpPr/>
          <p:nvPr/>
        </p:nvSpPr>
        <p:spPr>
          <a:xfrm>
            <a:off x="2734112" y="3227325"/>
            <a:ext cx="1731226" cy="681050"/>
          </a:xfrm>
          <a:prstGeom prst="roundRect">
            <a:avLst>
              <a:gd name="adj" fmla="val 1127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cs typeface="+mn-ea"/>
              <a:sym typeface="+mn-lt"/>
            </a:endParaRPr>
          </a:p>
        </p:txBody>
      </p:sp>
      <p:sp>
        <p:nvSpPr>
          <p:cNvPr id="84" name="TextBox 32"/>
          <p:cNvSpPr txBox="1"/>
          <p:nvPr/>
        </p:nvSpPr>
        <p:spPr>
          <a:xfrm>
            <a:off x="3356194" y="1530304"/>
            <a:ext cx="1032944" cy="258866"/>
          </a:xfrm>
          <a:prstGeom prst="rect">
            <a:avLst/>
          </a:prstGeom>
          <a:noFill/>
        </p:spPr>
        <p:txBody>
          <a:bodyPr wrap="square" rtlCol="0">
            <a:noAutofit/>
          </a:bodyPr>
          <a:lstStyle/>
          <a:p>
            <a:pPr algn="ctr">
              <a:lnSpc>
                <a:spcPct val="130000"/>
              </a:lnSpc>
            </a:pPr>
            <a:r>
              <a:rPr lang="en-US" sz="1050" b="1" dirty="0">
                <a:solidFill>
                  <a:srgbClr val="FFFFFF"/>
                </a:solidFill>
                <a:latin typeface="微软雅黑" panose="020B0503020204020204" pitchFamily="34" charset="-122"/>
                <a:ea typeface="微软雅黑" panose="020B0503020204020204" pitchFamily="34" charset="-122"/>
                <a:cs typeface="+mn-ea"/>
                <a:sym typeface="+mn-lt"/>
              </a:rPr>
              <a:t>语言沟通能力</a:t>
            </a:r>
            <a:endParaRPr lang="en-US" sz="1050" b="1"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85" name="Freeform 31"/>
          <p:cNvSpPr>
            <a:spLocks noEditPoints="1"/>
          </p:cNvSpPr>
          <p:nvPr/>
        </p:nvSpPr>
        <p:spPr bwMode="auto">
          <a:xfrm>
            <a:off x="2916309" y="1535854"/>
            <a:ext cx="377213" cy="318977"/>
          </a:xfrm>
          <a:custGeom>
            <a:avLst/>
            <a:gdLst/>
            <a:ahLst/>
            <a:cxnLst>
              <a:cxn ang="0">
                <a:pos x="246" y="216"/>
              </a:cxn>
              <a:cxn ang="0">
                <a:pos x="10" y="216"/>
              </a:cxn>
              <a:cxn ang="0">
                <a:pos x="0" y="206"/>
              </a:cxn>
              <a:cxn ang="0">
                <a:pos x="0" y="202"/>
              </a:cxn>
              <a:cxn ang="0">
                <a:pos x="10" y="192"/>
              </a:cxn>
              <a:cxn ang="0">
                <a:pos x="246" y="192"/>
              </a:cxn>
              <a:cxn ang="0">
                <a:pos x="256" y="202"/>
              </a:cxn>
              <a:cxn ang="0">
                <a:pos x="256" y="206"/>
              </a:cxn>
              <a:cxn ang="0">
                <a:pos x="246" y="216"/>
              </a:cxn>
              <a:cxn ang="0">
                <a:pos x="208" y="180"/>
              </a:cxn>
              <a:cxn ang="0">
                <a:pos x="184" y="180"/>
              </a:cxn>
              <a:cxn ang="0">
                <a:pos x="172" y="168"/>
              </a:cxn>
              <a:cxn ang="0">
                <a:pos x="172" y="12"/>
              </a:cxn>
              <a:cxn ang="0">
                <a:pos x="184" y="0"/>
              </a:cxn>
              <a:cxn ang="0">
                <a:pos x="208" y="0"/>
              </a:cxn>
              <a:cxn ang="0">
                <a:pos x="220" y="12"/>
              </a:cxn>
              <a:cxn ang="0">
                <a:pos x="220" y="168"/>
              </a:cxn>
              <a:cxn ang="0">
                <a:pos x="208" y="180"/>
              </a:cxn>
              <a:cxn ang="0">
                <a:pos x="140" y="180"/>
              </a:cxn>
              <a:cxn ang="0">
                <a:pos x="116" y="180"/>
              </a:cxn>
              <a:cxn ang="0">
                <a:pos x="104" y="168"/>
              </a:cxn>
              <a:cxn ang="0">
                <a:pos x="104" y="68"/>
              </a:cxn>
              <a:cxn ang="0">
                <a:pos x="116" y="56"/>
              </a:cxn>
              <a:cxn ang="0">
                <a:pos x="140" y="56"/>
              </a:cxn>
              <a:cxn ang="0">
                <a:pos x="152" y="68"/>
              </a:cxn>
              <a:cxn ang="0">
                <a:pos x="152" y="168"/>
              </a:cxn>
              <a:cxn ang="0">
                <a:pos x="140" y="180"/>
              </a:cxn>
              <a:cxn ang="0">
                <a:pos x="72" y="180"/>
              </a:cxn>
              <a:cxn ang="0">
                <a:pos x="48" y="180"/>
              </a:cxn>
              <a:cxn ang="0">
                <a:pos x="36" y="168"/>
              </a:cxn>
              <a:cxn ang="0">
                <a:pos x="36" y="124"/>
              </a:cxn>
              <a:cxn ang="0">
                <a:pos x="48" y="112"/>
              </a:cxn>
              <a:cxn ang="0">
                <a:pos x="72" y="112"/>
              </a:cxn>
              <a:cxn ang="0">
                <a:pos x="84" y="124"/>
              </a:cxn>
              <a:cxn ang="0">
                <a:pos x="84" y="168"/>
              </a:cxn>
              <a:cxn ang="0">
                <a:pos x="72" y="180"/>
              </a:cxn>
            </a:cxnLst>
            <a:rect l="0" t="0" r="r" b="b"/>
            <a:pathLst>
              <a:path w="256" h="216">
                <a:moveTo>
                  <a:pt x="246" y="216"/>
                </a:moveTo>
                <a:cubicBezTo>
                  <a:pt x="10" y="216"/>
                  <a:pt x="10" y="216"/>
                  <a:pt x="10" y="216"/>
                </a:cubicBezTo>
                <a:cubicBezTo>
                  <a:pt x="4" y="216"/>
                  <a:pt x="0" y="212"/>
                  <a:pt x="0" y="206"/>
                </a:cubicBezTo>
                <a:cubicBezTo>
                  <a:pt x="0" y="202"/>
                  <a:pt x="0" y="202"/>
                  <a:pt x="0" y="202"/>
                </a:cubicBezTo>
                <a:cubicBezTo>
                  <a:pt x="0" y="196"/>
                  <a:pt x="4" y="192"/>
                  <a:pt x="10" y="192"/>
                </a:cubicBezTo>
                <a:cubicBezTo>
                  <a:pt x="246" y="192"/>
                  <a:pt x="246" y="192"/>
                  <a:pt x="246" y="192"/>
                </a:cubicBezTo>
                <a:cubicBezTo>
                  <a:pt x="252" y="192"/>
                  <a:pt x="256" y="196"/>
                  <a:pt x="256" y="202"/>
                </a:cubicBezTo>
                <a:cubicBezTo>
                  <a:pt x="256" y="206"/>
                  <a:pt x="256" y="206"/>
                  <a:pt x="256" y="206"/>
                </a:cubicBezTo>
                <a:cubicBezTo>
                  <a:pt x="256" y="212"/>
                  <a:pt x="252" y="216"/>
                  <a:pt x="246" y="216"/>
                </a:cubicBezTo>
                <a:moveTo>
                  <a:pt x="208" y="180"/>
                </a:moveTo>
                <a:cubicBezTo>
                  <a:pt x="184" y="180"/>
                  <a:pt x="184" y="180"/>
                  <a:pt x="184" y="180"/>
                </a:cubicBezTo>
                <a:cubicBezTo>
                  <a:pt x="177" y="180"/>
                  <a:pt x="172" y="175"/>
                  <a:pt x="172" y="168"/>
                </a:cubicBezTo>
                <a:cubicBezTo>
                  <a:pt x="172" y="12"/>
                  <a:pt x="172" y="12"/>
                  <a:pt x="172" y="12"/>
                </a:cubicBezTo>
                <a:cubicBezTo>
                  <a:pt x="172" y="5"/>
                  <a:pt x="177" y="0"/>
                  <a:pt x="184" y="0"/>
                </a:cubicBezTo>
                <a:cubicBezTo>
                  <a:pt x="208" y="0"/>
                  <a:pt x="208" y="0"/>
                  <a:pt x="208" y="0"/>
                </a:cubicBezTo>
                <a:cubicBezTo>
                  <a:pt x="215" y="0"/>
                  <a:pt x="220" y="5"/>
                  <a:pt x="220" y="12"/>
                </a:cubicBezTo>
                <a:cubicBezTo>
                  <a:pt x="220" y="168"/>
                  <a:pt x="220" y="168"/>
                  <a:pt x="220" y="168"/>
                </a:cubicBezTo>
                <a:cubicBezTo>
                  <a:pt x="220" y="175"/>
                  <a:pt x="215" y="180"/>
                  <a:pt x="208" y="180"/>
                </a:cubicBezTo>
                <a:moveTo>
                  <a:pt x="140" y="180"/>
                </a:moveTo>
                <a:cubicBezTo>
                  <a:pt x="116" y="180"/>
                  <a:pt x="116" y="180"/>
                  <a:pt x="116" y="180"/>
                </a:cubicBezTo>
                <a:cubicBezTo>
                  <a:pt x="109" y="180"/>
                  <a:pt x="104" y="175"/>
                  <a:pt x="104" y="168"/>
                </a:cubicBezTo>
                <a:cubicBezTo>
                  <a:pt x="104" y="68"/>
                  <a:pt x="104" y="68"/>
                  <a:pt x="104" y="68"/>
                </a:cubicBezTo>
                <a:cubicBezTo>
                  <a:pt x="104" y="61"/>
                  <a:pt x="109" y="56"/>
                  <a:pt x="116" y="56"/>
                </a:cubicBezTo>
                <a:cubicBezTo>
                  <a:pt x="140" y="56"/>
                  <a:pt x="140" y="56"/>
                  <a:pt x="140" y="56"/>
                </a:cubicBezTo>
                <a:cubicBezTo>
                  <a:pt x="147" y="56"/>
                  <a:pt x="152" y="61"/>
                  <a:pt x="152" y="68"/>
                </a:cubicBezTo>
                <a:cubicBezTo>
                  <a:pt x="152" y="168"/>
                  <a:pt x="152" y="168"/>
                  <a:pt x="152" y="168"/>
                </a:cubicBezTo>
                <a:cubicBezTo>
                  <a:pt x="152" y="175"/>
                  <a:pt x="147" y="180"/>
                  <a:pt x="140" y="180"/>
                </a:cubicBezTo>
                <a:moveTo>
                  <a:pt x="72" y="180"/>
                </a:moveTo>
                <a:cubicBezTo>
                  <a:pt x="48" y="180"/>
                  <a:pt x="48" y="180"/>
                  <a:pt x="48" y="180"/>
                </a:cubicBezTo>
                <a:cubicBezTo>
                  <a:pt x="41" y="180"/>
                  <a:pt x="36" y="175"/>
                  <a:pt x="36" y="168"/>
                </a:cubicBezTo>
                <a:cubicBezTo>
                  <a:pt x="36" y="124"/>
                  <a:pt x="36" y="124"/>
                  <a:pt x="36" y="124"/>
                </a:cubicBezTo>
                <a:cubicBezTo>
                  <a:pt x="36" y="117"/>
                  <a:pt x="41" y="112"/>
                  <a:pt x="48" y="112"/>
                </a:cubicBezTo>
                <a:cubicBezTo>
                  <a:pt x="72" y="112"/>
                  <a:pt x="72" y="112"/>
                  <a:pt x="72" y="112"/>
                </a:cubicBezTo>
                <a:cubicBezTo>
                  <a:pt x="79" y="112"/>
                  <a:pt x="84" y="117"/>
                  <a:pt x="84" y="124"/>
                </a:cubicBezTo>
                <a:cubicBezTo>
                  <a:pt x="84" y="168"/>
                  <a:pt x="84" y="168"/>
                  <a:pt x="84" y="168"/>
                </a:cubicBezTo>
                <a:cubicBezTo>
                  <a:pt x="84" y="175"/>
                  <a:pt x="79" y="180"/>
                  <a:pt x="72" y="180"/>
                </a:cubicBezTo>
              </a:path>
            </a:pathLst>
          </a:custGeom>
          <a:solidFill>
            <a:schemeClr val="bg1"/>
          </a:solidFill>
          <a:ln w="9525">
            <a:noFill/>
            <a:round/>
          </a:ln>
        </p:spPr>
        <p:txBody>
          <a:bodyPr vert="horz" wrap="square" lIns="34294" tIns="17147" rIns="34294" bIns="17147" numCol="1" anchor="t" anchorCtr="0" compatLnSpc="1"/>
          <a:lstStyle/>
          <a:p>
            <a:endParaRPr lang="en-US" sz="1350">
              <a:cs typeface="+mn-ea"/>
              <a:sym typeface="+mn-lt"/>
            </a:endParaRPr>
          </a:p>
        </p:txBody>
      </p:sp>
      <p:sp>
        <p:nvSpPr>
          <p:cNvPr id="88" name="Freeform 173"/>
          <p:cNvSpPr/>
          <p:nvPr/>
        </p:nvSpPr>
        <p:spPr bwMode="auto">
          <a:xfrm>
            <a:off x="2957808" y="3412548"/>
            <a:ext cx="398959" cy="332952"/>
          </a:xfrm>
          <a:custGeom>
            <a:avLst/>
            <a:gdLst/>
            <a:ahLst/>
            <a:cxnLst>
              <a:cxn ang="0">
                <a:pos x="103" y="36"/>
              </a:cxn>
              <a:cxn ang="0">
                <a:pos x="115" y="28"/>
              </a:cxn>
              <a:cxn ang="0">
                <a:pos x="102" y="30"/>
              </a:cxn>
              <a:cxn ang="0">
                <a:pos x="101" y="27"/>
              </a:cxn>
              <a:cxn ang="0">
                <a:pos x="76" y="8"/>
              </a:cxn>
              <a:cxn ang="0">
                <a:pos x="79" y="7"/>
              </a:cxn>
              <a:cxn ang="0">
                <a:pos x="86" y="3"/>
              </a:cxn>
              <a:cxn ang="0">
                <a:pos x="75" y="5"/>
              </a:cxn>
              <a:cxn ang="0">
                <a:pos x="81" y="0"/>
              </a:cxn>
              <a:cxn ang="0">
                <a:pos x="72" y="5"/>
              </a:cxn>
              <a:cxn ang="0">
                <a:pos x="74" y="1"/>
              </a:cxn>
              <a:cxn ang="0">
                <a:pos x="56" y="29"/>
              </a:cxn>
              <a:cxn ang="0">
                <a:pos x="47" y="22"/>
              </a:cxn>
              <a:cxn ang="0">
                <a:pos x="17" y="9"/>
              </a:cxn>
              <a:cxn ang="0">
                <a:pos x="27" y="24"/>
              </a:cxn>
              <a:cxn ang="0">
                <a:pos x="20" y="25"/>
              </a:cxn>
              <a:cxn ang="0">
                <a:pos x="33" y="36"/>
              </a:cxn>
              <a:cxn ang="0">
                <a:pos x="25" y="39"/>
              </a:cxn>
              <a:cxn ang="0">
                <a:pos x="39" y="46"/>
              </a:cxn>
              <a:cxn ang="0">
                <a:pos x="43" y="56"/>
              </a:cxn>
              <a:cxn ang="0">
                <a:pos x="0" y="57"/>
              </a:cxn>
              <a:cxn ang="0">
                <a:pos x="102" y="43"/>
              </a:cxn>
              <a:cxn ang="0">
                <a:pos x="116" y="37"/>
              </a:cxn>
              <a:cxn ang="0">
                <a:pos x="103" y="36"/>
              </a:cxn>
            </a:cxnLst>
            <a:rect l="0" t="0" r="r" b="b"/>
            <a:pathLst>
              <a:path w="116" h="97">
                <a:moveTo>
                  <a:pt x="103" y="36"/>
                </a:moveTo>
                <a:cubicBezTo>
                  <a:pt x="109" y="35"/>
                  <a:pt x="114" y="33"/>
                  <a:pt x="115" y="28"/>
                </a:cubicBezTo>
                <a:cubicBezTo>
                  <a:pt x="113" y="30"/>
                  <a:pt x="106" y="32"/>
                  <a:pt x="102" y="30"/>
                </a:cubicBezTo>
                <a:cubicBezTo>
                  <a:pt x="102" y="29"/>
                  <a:pt x="101" y="28"/>
                  <a:pt x="101" y="27"/>
                </a:cubicBezTo>
                <a:cubicBezTo>
                  <a:pt x="98" y="16"/>
                  <a:pt x="88" y="7"/>
                  <a:pt x="76" y="8"/>
                </a:cubicBezTo>
                <a:cubicBezTo>
                  <a:pt x="77" y="8"/>
                  <a:pt x="78" y="7"/>
                  <a:pt x="79" y="7"/>
                </a:cubicBezTo>
                <a:cubicBezTo>
                  <a:pt x="80" y="7"/>
                  <a:pt x="88" y="5"/>
                  <a:pt x="86" y="3"/>
                </a:cubicBezTo>
                <a:cubicBezTo>
                  <a:pt x="85" y="1"/>
                  <a:pt x="77" y="5"/>
                  <a:pt x="75" y="5"/>
                </a:cubicBezTo>
                <a:cubicBezTo>
                  <a:pt x="77" y="4"/>
                  <a:pt x="81" y="3"/>
                  <a:pt x="81" y="0"/>
                </a:cubicBezTo>
                <a:cubicBezTo>
                  <a:pt x="78" y="1"/>
                  <a:pt x="75" y="2"/>
                  <a:pt x="72" y="5"/>
                </a:cubicBezTo>
                <a:cubicBezTo>
                  <a:pt x="73" y="4"/>
                  <a:pt x="74" y="3"/>
                  <a:pt x="74" y="1"/>
                </a:cubicBezTo>
                <a:cubicBezTo>
                  <a:pt x="65" y="7"/>
                  <a:pt x="60" y="18"/>
                  <a:pt x="56" y="29"/>
                </a:cubicBezTo>
                <a:cubicBezTo>
                  <a:pt x="52" y="26"/>
                  <a:pt x="50" y="24"/>
                  <a:pt x="47" y="22"/>
                </a:cubicBezTo>
                <a:cubicBezTo>
                  <a:pt x="40" y="18"/>
                  <a:pt x="31" y="14"/>
                  <a:pt x="17" y="9"/>
                </a:cubicBezTo>
                <a:cubicBezTo>
                  <a:pt x="17" y="14"/>
                  <a:pt x="19" y="20"/>
                  <a:pt x="27" y="24"/>
                </a:cubicBezTo>
                <a:cubicBezTo>
                  <a:pt x="25" y="24"/>
                  <a:pt x="22" y="24"/>
                  <a:pt x="20" y="25"/>
                </a:cubicBezTo>
                <a:cubicBezTo>
                  <a:pt x="21" y="30"/>
                  <a:pt x="24" y="34"/>
                  <a:pt x="33" y="36"/>
                </a:cubicBezTo>
                <a:cubicBezTo>
                  <a:pt x="29" y="36"/>
                  <a:pt x="27" y="37"/>
                  <a:pt x="25" y="39"/>
                </a:cubicBezTo>
                <a:cubicBezTo>
                  <a:pt x="27" y="43"/>
                  <a:pt x="31" y="47"/>
                  <a:pt x="39" y="46"/>
                </a:cubicBezTo>
                <a:cubicBezTo>
                  <a:pt x="30" y="50"/>
                  <a:pt x="36" y="57"/>
                  <a:pt x="43" y="56"/>
                </a:cubicBezTo>
                <a:cubicBezTo>
                  <a:pt x="31" y="69"/>
                  <a:pt x="11" y="68"/>
                  <a:pt x="0" y="57"/>
                </a:cubicBezTo>
                <a:cubicBezTo>
                  <a:pt x="29" y="97"/>
                  <a:pt x="93" y="81"/>
                  <a:pt x="102" y="43"/>
                </a:cubicBezTo>
                <a:cubicBezTo>
                  <a:pt x="109" y="43"/>
                  <a:pt x="113" y="40"/>
                  <a:pt x="116" y="37"/>
                </a:cubicBezTo>
                <a:cubicBezTo>
                  <a:pt x="112" y="38"/>
                  <a:pt x="106" y="37"/>
                  <a:pt x="103" y="36"/>
                </a:cubicBezTo>
                <a:close/>
              </a:path>
            </a:pathLst>
          </a:custGeom>
          <a:solidFill>
            <a:srgbClr val="FFFFFF"/>
          </a:solidFill>
          <a:ln w="9525">
            <a:noFill/>
            <a:round/>
          </a:ln>
        </p:spPr>
        <p:txBody>
          <a:bodyPr vert="horz" wrap="square" lIns="34294" tIns="17147" rIns="34294" bIns="17147" numCol="1" anchor="t" anchorCtr="0" compatLnSpc="1"/>
          <a:lstStyle/>
          <a:p>
            <a:endParaRPr lang="en-US" sz="1350">
              <a:cs typeface="+mn-ea"/>
              <a:sym typeface="+mn-lt"/>
            </a:endParaRPr>
          </a:p>
        </p:txBody>
      </p:sp>
      <p:sp>
        <p:nvSpPr>
          <p:cNvPr id="89" name="TextBox 45"/>
          <p:cNvSpPr txBox="1"/>
          <p:nvPr/>
        </p:nvSpPr>
        <p:spPr>
          <a:xfrm>
            <a:off x="3355975" y="3311525"/>
            <a:ext cx="1033145" cy="523240"/>
          </a:xfrm>
          <a:prstGeom prst="rect">
            <a:avLst/>
          </a:prstGeom>
          <a:noFill/>
        </p:spPr>
        <p:txBody>
          <a:bodyPr wrap="square" rtlCol="0">
            <a:noAutofit/>
          </a:bodyPr>
          <a:lstStyle/>
          <a:p>
            <a:pPr algn="ctr">
              <a:lnSpc>
                <a:spcPct val="130000"/>
              </a:lnSpc>
            </a:pPr>
            <a:r>
              <a:rPr sz="800" b="1" dirty="0">
                <a:solidFill>
                  <a:srgbClr val="FFFFFF"/>
                </a:solidFill>
                <a:latin typeface="微软雅黑" panose="020B0503020204020204" pitchFamily="34" charset="-122"/>
                <a:ea typeface="微软雅黑" panose="020B0503020204020204" pitchFamily="34" charset="-122"/>
                <a:cs typeface="+mn-ea"/>
                <a:sym typeface="+mn-lt"/>
              </a:rPr>
              <a:t>主动开放、认真负责、灵活应变、积极抗压的个性特征</a:t>
            </a:r>
            <a:endParaRPr lang="zh-CN" altLang="en-US" sz="1050" b="1"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90" name="Rounded Rectangle 102"/>
          <p:cNvSpPr/>
          <p:nvPr/>
        </p:nvSpPr>
        <p:spPr>
          <a:xfrm>
            <a:off x="4750987" y="1383037"/>
            <a:ext cx="1731226" cy="681050"/>
          </a:xfrm>
          <a:prstGeom prst="roundRect">
            <a:avLst>
              <a:gd name="adj" fmla="val 1127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cs typeface="+mn-ea"/>
              <a:sym typeface="+mn-lt"/>
            </a:endParaRPr>
          </a:p>
        </p:txBody>
      </p:sp>
      <p:sp>
        <p:nvSpPr>
          <p:cNvPr id="92" name="Rounded Rectangle 109"/>
          <p:cNvSpPr/>
          <p:nvPr/>
        </p:nvSpPr>
        <p:spPr>
          <a:xfrm>
            <a:off x="4750987" y="3227325"/>
            <a:ext cx="1731226" cy="681050"/>
          </a:xfrm>
          <a:prstGeom prst="roundRect">
            <a:avLst>
              <a:gd name="adj" fmla="val 1127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cs typeface="+mn-ea"/>
              <a:sym typeface="+mn-lt"/>
            </a:endParaRPr>
          </a:p>
        </p:txBody>
      </p:sp>
      <p:sp>
        <p:nvSpPr>
          <p:cNvPr id="93" name="TextBox 32"/>
          <p:cNvSpPr txBox="1"/>
          <p:nvPr/>
        </p:nvSpPr>
        <p:spPr>
          <a:xfrm>
            <a:off x="5373069" y="1485219"/>
            <a:ext cx="1032944" cy="258866"/>
          </a:xfrm>
          <a:prstGeom prst="rect">
            <a:avLst/>
          </a:prstGeom>
          <a:noFill/>
        </p:spPr>
        <p:txBody>
          <a:bodyPr wrap="square" rtlCol="0">
            <a:noAutofit/>
          </a:bodyPr>
          <a:lstStyle/>
          <a:p>
            <a:pPr algn="ctr">
              <a:lnSpc>
                <a:spcPct val="130000"/>
              </a:lnSpc>
            </a:pPr>
            <a:r>
              <a:rPr sz="1050" b="1" dirty="0">
                <a:solidFill>
                  <a:srgbClr val="FFFFFF"/>
                </a:solidFill>
                <a:latin typeface="微软雅黑" panose="020B0503020204020204" pitchFamily="34" charset="-122"/>
                <a:ea typeface="微软雅黑" panose="020B0503020204020204" pitchFamily="34" charset="-122"/>
                <a:cs typeface="+mn-ea"/>
                <a:sym typeface="+mn-lt"/>
              </a:rPr>
              <a:t>客户和目标取向的思维方式</a:t>
            </a:r>
            <a:endParaRPr sz="1050" b="1"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94" name="Freeform 31"/>
          <p:cNvSpPr>
            <a:spLocks noEditPoints="1"/>
          </p:cNvSpPr>
          <p:nvPr/>
        </p:nvSpPr>
        <p:spPr bwMode="auto">
          <a:xfrm>
            <a:off x="4933184" y="1535854"/>
            <a:ext cx="377213" cy="318977"/>
          </a:xfrm>
          <a:custGeom>
            <a:avLst/>
            <a:gdLst/>
            <a:ahLst/>
            <a:cxnLst>
              <a:cxn ang="0">
                <a:pos x="246" y="216"/>
              </a:cxn>
              <a:cxn ang="0">
                <a:pos x="10" y="216"/>
              </a:cxn>
              <a:cxn ang="0">
                <a:pos x="0" y="206"/>
              </a:cxn>
              <a:cxn ang="0">
                <a:pos x="0" y="202"/>
              </a:cxn>
              <a:cxn ang="0">
                <a:pos x="10" y="192"/>
              </a:cxn>
              <a:cxn ang="0">
                <a:pos x="246" y="192"/>
              </a:cxn>
              <a:cxn ang="0">
                <a:pos x="256" y="202"/>
              </a:cxn>
              <a:cxn ang="0">
                <a:pos x="256" y="206"/>
              </a:cxn>
              <a:cxn ang="0">
                <a:pos x="246" y="216"/>
              </a:cxn>
              <a:cxn ang="0">
                <a:pos x="208" y="180"/>
              </a:cxn>
              <a:cxn ang="0">
                <a:pos x="184" y="180"/>
              </a:cxn>
              <a:cxn ang="0">
                <a:pos x="172" y="168"/>
              </a:cxn>
              <a:cxn ang="0">
                <a:pos x="172" y="12"/>
              </a:cxn>
              <a:cxn ang="0">
                <a:pos x="184" y="0"/>
              </a:cxn>
              <a:cxn ang="0">
                <a:pos x="208" y="0"/>
              </a:cxn>
              <a:cxn ang="0">
                <a:pos x="220" y="12"/>
              </a:cxn>
              <a:cxn ang="0">
                <a:pos x="220" y="168"/>
              </a:cxn>
              <a:cxn ang="0">
                <a:pos x="208" y="180"/>
              </a:cxn>
              <a:cxn ang="0">
                <a:pos x="140" y="180"/>
              </a:cxn>
              <a:cxn ang="0">
                <a:pos x="116" y="180"/>
              </a:cxn>
              <a:cxn ang="0">
                <a:pos x="104" y="168"/>
              </a:cxn>
              <a:cxn ang="0">
                <a:pos x="104" y="68"/>
              </a:cxn>
              <a:cxn ang="0">
                <a:pos x="116" y="56"/>
              </a:cxn>
              <a:cxn ang="0">
                <a:pos x="140" y="56"/>
              </a:cxn>
              <a:cxn ang="0">
                <a:pos x="152" y="68"/>
              </a:cxn>
              <a:cxn ang="0">
                <a:pos x="152" y="168"/>
              </a:cxn>
              <a:cxn ang="0">
                <a:pos x="140" y="180"/>
              </a:cxn>
              <a:cxn ang="0">
                <a:pos x="72" y="180"/>
              </a:cxn>
              <a:cxn ang="0">
                <a:pos x="48" y="180"/>
              </a:cxn>
              <a:cxn ang="0">
                <a:pos x="36" y="168"/>
              </a:cxn>
              <a:cxn ang="0">
                <a:pos x="36" y="124"/>
              </a:cxn>
              <a:cxn ang="0">
                <a:pos x="48" y="112"/>
              </a:cxn>
              <a:cxn ang="0">
                <a:pos x="72" y="112"/>
              </a:cxn>
              <a:cxn ang="0">
                <a:pos x="84" y="124"/>
              </a:cxn>
              <a:cxn ang="0">
                <a:pos x="84" y="168"/>
              </a:cxn>
              <a:cxn ang="0">
                <a:pos x="72" y="180"/>
              </a:cxn>
            </a:cxnLst>
            <a:rect l="0" t="0" r="r" b="b"/>
            <a:pathLst>
              <a:path w="256" h="216">
                <a:moveTo>
                  <a:pt x="246" y="216"/>
                </a:moveTo>
                <a:cubicBezTo>
                  <a:pt x="10" y="216"/>
                  <a:pt x="10" y="216"/>
                  <a:pt x="10" y="216"/>
                </a:cubicBezTo>
                <a:cubicBezTo>
                  <a:pt x="4" y="216"/>
                  <a:pt x="0" y="212"/>
                  <a:pt x="0" y="206"/>
                </a:cubicBezTo>
                <a:cubicBezTo>
                  <a:pt x="0" y="202"/>
                  <a:pt x="0" y="202"/>
                  <a:pt x="0" y="202"/>
                </a:cubicBezTo>
                <a:cubicBezTo>
                  <a:pt x="0" y="196"/>
                  <a:pt x="4" y="192"/>
                  <a:pt x="10" y="192"/>
                </a:cubicBezTo>
                <a:cubicBezTo>
                  <a:pt x="246" y="192"/>
                  <a:pt x="246" y="192"/>
                  <a:pt x="246" y="192"/>
                </a:cubicBezTo>
                <a:cubicBezTo>
                  <a:pt x="252" y="192"/>
                  <a:pt x="256" y="196"/>
                  <a:pt x="256" y="202"/>
                </a:cubicBezTo>
                <a:cubicBezTo>
                  <a:pt x="256" y="206"/>
                  <a:pt x="256" y="206"/>
                  <a:pt x="256" y="206"/>
                </a:cubicBezTo>
                <a:cubicBezTo>
                  <a:pt x="256" y="212"/>
                  <a:pt x="252" y="216"/>
                  <a:pt x="246" y="216"/>
                </a:cubicBezTo>
                <a:moveTo>
                  <a:pt x="208" y="180"/>
                </a:moveTo>
                <a:cubicBezTo>
                  <a:pt x="184" y="180"/>
                  <a:pt x="184" y="180"/>
                  <a:pt x="184" y="180"/>
                </a:cubicBezTo>
                <a:cubicBezTo>
                  <a:pt x="177" y="180"/>
                  <a:pt x="172" y="175"/>
                  <a:pt x="172" y="168"/>
                </a:cubicBezTo>
                <a:cubicBezTo>
                  <a:pt x="172" y="12"/>
                  <a:pt x="172" y="12"/>
                  <a:pt x="172" y="12"/>
                </a:cubicBezTo>
                <a:cubicBezTo>
                  <a:pt x="172" y="5"/>
                  <a:pt x="177" y="0"/>
                  <a:pt x="184" y="0"/>
                </a:cubicBezTo>
                <a:cubicBezTo>
                  <a:pt x="208" y="0"/>
                  <a:pt x="208" y="0"/>
                  <a:pt x="208" y="0"/>
                </a:cubicBezTo>
                <a:cubicBezTo>
                  <a:pt x="215" y="0"/>
                  <a:pt x="220" y="5"/>
                  <a:pt x="220" y="12"/>
                </a:cubicBezTo>
                <a:cubicBezTo>
                  <a:pt x="220" y="168"/>
                  <a:pt x="220" y="168"/>
                  <a:pt x="220" y="168"/>
                </a:cubicBezTo>
                <a:cubicBezTo>
                  <a:pt x="220" y="175"/>
                  <a:pt x="215" y="180"/>
                  <a:pt x="208" y="180"/>
                </a:cubicBezTo>
                <a:moveTo>
                  <a:pt x="140" y="180"/>
                </a:moveTo>
                <a:cubicBezTo>
                  <a:pt x="116" y="180"/>
                  <a:pt x="116" y="180"/>
                  <a:pt x="116" y="180"/>
                </a:cubicBezTo>
                <a:cubicBezTo>
                  <a:pt x="109" y="180"/>
                  <a:pt x="104" y="175"/>
                  <a:pt x="104" y="168"/>
                </a:cubicBezTo>
                <a:cubicBezTo>
                  <a:pt x="104" y="68"/>
                  <a:pt x="104" y="68"/>
                  <a:pt x="104" y="68"/>
                </a:cubicBezTo>
                <a:cubicBezTo>
                  <a:pt x="104" y="61"/>
                  <a:pt x="109" y="56"/>
                  <a:pt x="116" y="56"/>
                </a:cubicBezTo>
                <a:cubicBezTo>
                  <a:pt x="140" y="56"/>
                  <a:pt x="140" y="56"/>
                  <a:pt x="140" y="56"/>
                </a:cubicBezTo>
                <a:cubicBezTo>
                  <a:pt x="147" y="56"/>
                  <a:pt x="152" y="61"/>
                  <a:pt x="152" y="68"/>
                </a:cubicBezTo>
                <a:cubicBezTo>
                  <a:pt x="152" y="168"/>
                  <a:pt x="152" y="168"/>
                  <a:pt x="152" y="168"/>
                </a:cubicBezTo>
                <a:cubicBezTo>
                  <a:pt x="152" y="175"/>
                  <a:pt x="147" y="180"/>
                  <a:pt x="140" y="180"/>
                </a:cubicBezTo>
                <a:moveTo>
                  <a:pt x="72" y="180"/>
                </a:moveTo>
                <a:cubicBezTo>
                  <a:pt x="48" y="180"/>
                  <a:pt x="48" y="180"/>
                  <a:pt x="48" y="180"/>
                </a:cubicBezTo>
                <a:cubicBezTo>
                  <a:pt x="41" y="180"/>
                  <a:pt x="36" y="175"/>
                  <a:pt x="36" y="168"/>
                </a:cubicBezTo>
                <a:cubicBezTo>
                  <a:pt x="36" y="124"/>
                  <a:pt x="36" y="124"/>
                  <a:pt x="36" y="124"/>
                </a:cubicBezTo>
                <a:cubicBezTo>
                  <a:pt x="36" y="117"/>
                  <a:pt x="41" y="112"/>
                  <a:pt x="48" y="112"/>
                </a:cubicBezTo>
                <a:cubicBezTo>
                  <a:pt x="72" y="112"/>
                  <a:pt x="72" y="112"/>
                  <a:pt x="72" y="112"/>
                </a:cubicBezTo>
                <a:cubicBezTo>
                  <a:pt x="79" y="112"/>
                  <a:pt x="84" y="117"/>
                  <a:pt x="84" y="124"/>
                </a:cubicBezTo>
                <a:cubicBezTo>
                  <a:pt x="84" y="168"/>
                  <a:pt x="84" y="168"/>
                  <a:pt x="84" y="168"/>
                </a:cubicBezTo>
                <a:cubicBezTo>
                  <a:pt x="84" y="175"/>
                  <a:pt x="79" y="180"/>
                  <a:pt x="72" y="180"/>
                </a:cubicBezTo>
              </a:path>
            </a:pathLst>
          </a:custGeom>
          <a:solidFill>
            <a:schemeClr val="bg1"/>
          </a:solidFill>
          <a:ln w="9525">
            <a:noFill/>
            <a:round/>
          </a:ln>
        </p:spPr>
        <p:txBody>
          <a:bodyPr vert="horz" wrap="square" lIns="34294" tIns="17147" rIns="34294" bIns="17147" numCol="1" anchor="t" anchorCtr="0" compatLnSpc="1"/>
          <a:lstStyle/>
          <a:p>
            <a:endParaRPr lang="en-US" sz="1350">
              <a:cs typeface="+mn-ea"/>
              <a:sym typeface="+mn-lt"/>
            </a:endParaRPr>
          </a:p>
        </p:txBody>
      </p:sp>
      <p:sp>
        <p:nvSpPr>
          <p:cNvPr id="97" name="Freeform 173"/>
          <p:cNvSpPr/>
          <p:nvPr/>
        </p:nvSpPr>
        <p:spPr bwMode="auto">
          <a:xfrm>
            <a:off x="4974684" y="3412548"/>
            <a:ext cx="398959" cy="332952"/>
          </a:xfrm>
          <a:custGeom>
            <a:avLst/>
            <a:gdLst/>
            <a:ahLst/>
            <a:cxnLst>
              <a:cxn ang="0">
                <a:pos x="103" y="36"/>
              </a:cxn>
              <a:cxn ang="0">
                <a:pos x="115" y="28"/>
              </a:cxn>
              <a:cxn ang="0">
                <a:pos x="102" y="30"/>
              </a:cxn>
              <a:cxn ang="0">
                <a:pos x="101" y="27"/>
              </a:cxn>
              <a:cxn ang="0">
                <a:pos x="76" y="8"/>
              </a:cxn>
              <a:cxn ang="0">
                <a:pos x="79" y="7"/>
              </a:cxn>
              <a:cxn ang="0">
                <a:pos x="86" y="3"/>
              </a:cxn>
              <a:cxn ang="0">
                <a:pos x="75" y="5"/>
              </a:cxn>
              <a:cxn ang="0">
                <a:pos x="81" y="0"/>
              </a:cxn>
              <a:cxn ang="0">
                <a:pos x="72" y="5"/>
              </a:cxn>
              <a:cxn ang="0">
                <a:pos x="74" y="1"/>
              </a:cxn>
              <a:cxn ang="0">
                <a:pos x="56" y="29"/>
              </a:cxn>
              <a:cxn ang="0">
                <a:pos x="47" y="22"/>
              </a:cxn>
              <a:cxn ang="0">
                <a:pos x="17" y="9"/>
              </a:cxn>
              <a:cxn ang="0">
                <a:pos x="27" y="24"/>
              </a:cxn>
              <a:cxn ang="0">
                <a:pos x="20" y="25"/>
              </a:cxn>
              <a:cxn ang="0">
                <a:pos x="33" y="36"/>
              </a:cxn>
              <a:cxn ang="0">
                <a:pos x="25" y="39"/>
              </a:cxn>
              <a:cxn ang="0">
                <a:pos x="39" y="46"/>
              </a:cxn>
              <a:cxn ang="0">
                <a:pos x="43" y="56"/>
              </a:cxn>
              <a:cxn ang="0">
                <a:pos x="0" y="57"/>
              </a:cxn>
              <a:cxn ang="0">
                <a:pos x="102" y="43"/>
              </a:cxn>
              <a:cxn ang="0">
                <a:pos x="116" y="37"/>
              </a:cxn>
              <a:cxn ang="0">
                <a:pos x="103" y="36"/>
              </a:cxn>
            </a:cxnLst>
            <a:rect l="0" t="0" r="r" b="b"/>
            <a:pathLst>
              <a:path w="116" h="97">
                <a:moveTo>
                  <a:pt x="103" y="36"/>
                </a:moveTo>
                <a:cubicBezTo>
                  <a:pt x="109" y="35"/>
                  <a:pt x="114" y="33"/>
                  <a:pt x="115" y="28"/>
                </a:cubicBezTo>
                <a:cubicBezTo>
                  <a:pt x="113" y="30"/>
                  <a:pt x="106" y="32"/>
                  <a:pt x="102" y="30"/>
                </a:cubicBezTo>
                <a:cubicBezTo>
                  <a:pt x="102" y="29"/>
                  <a:pt x="101" y="28"/>
                  <a:pt x="101" y="27"/>
                </a:cubicBezTo>
                <a:cubicBezTo>
                  <a:pt x="98" y="16"/>
                  <a:pt x="88" y="7"/>
                  <a:pt x="76" y="8"/>
                </a:cubicBezTo>
                <a:cubicBezTo>
                  <a:pt x="77" y="8"/>
                  <a:pt x="78" y="7"/>
                  <a:pt x="79" y="7"/>
                </a:cubicBezTo>
                <a:cubicBezTo>
                  <a:pt x="80" y="7"/>
                  <a:pt x="88" y="5"/>
                  <a:pt x="86" y="3"/>
                </a:cubicBezTo>
                <a:cubicBezTo>
                  <a:pt x="85" y="1"/>
                  <a:pt x="77" y="5"/>
                  <a:pt x="75" y="5"/>
                </a:cubicBezTo>
                <a:cubicBezTo>
                  <a:pt x="77" y="4"/>
                  <a:pt x="81" y="3"/>
                  <a:pt x="81" y="0"/>
                </a:cubicBezTo>
                <a:cubicBezTo>
                  <a:pt x="78" y="1"/>
                  <a:pt x="75" y="2"/>
                  <a:pt x="72" y="5"/>
                </a:cubicBezTo>
                <a:cubicBezTo>
                  <a:pt x="73" y="4"/>
                  <a:pt x="74" y="3"/>
                  <a:pt x="74" y="1"/>
                </a:cubicBezTo>
                <a:cubicBezTo>
                  <a:pt x="65" y="7"/>
                  <a:pt x="60" y="18"/>
                  <a:pt x="56" y="29"/>
                </a:cubicBezTo>
                <a:cubicBezTo>
                  <a:pt x="52" y="26"/>
                  <a:pt x="50" y="24"/>
                  <a:pt x="47" y="22"/>
                </a:cubicBezTo>
                <a:cubicBezTo>
                  <a:pt x="40" y="18"/>
                  <a:pt x="31" y="14"/>
                  <a:pt x="17" y="9"/>
                </a:cubicBezTo>
                <a:cubicBezTo>
                  <a:pt x="17" y="14"/>
                  <a:pt x="19" y="20"/>
                  <a:pt x="27" y="24"/>
                </a:cubicBezTo>
                <a:cubicBezTo>
                  <a:pt x="25" y="24"/>
                  <a:pt x="22" y="24"/>
                  <a:pt x="20" y="25"/>
                </a:cubicBezTo>
                <a:cubicBezTo>
                  <a:pt x="21" y="30"/>
                  <a:pt x="24" y="34"/>
                  <a:pt x="33" y="36"/>
                </a:cubicBezTo>
                <a:cubicBezTo>
                  <a:pt x="29" y="36"/>
                  <a:pt x="27" y="37"/>
                  <a:pt x="25" y="39"/>
                </a:cubicBezTo>
                <a:cubicBezTo>
                  <a:pt x="27" y="43"/>
                  <a:pt x="31" y="47"/>
                  <a:pt x="39" y="46"/>
                </a:cubicBezTo>
                <a:cubicBezTo>
                  <a:pt x="30" y="50"/>
                  <a:pt x="36" y="57"/>
                  <a:pt x="43" y="56"/>
                </a:cubicBezTo>
                <a:cubicBezTo>
                  <a:pt x="31" y="69"/>
                  <a:pt x="11" y="68"/>
                  <a:pt x="0" y="57"/>
                </a:cubicBezTo>
                <a:cubicBezTo>
                  <a:pt x="29" y="97"/>
                  <a:pt x="93" y="81"/>
                  <a:pt x="102" y="43"/>
                </a:cubicBezTo>
                <a:cubicBezTo>
                  <a:pt x="109" y="43"/>
                  <a:pt x="113" y="40"/>
                  <a:pt x="116" y="37"/>
                </a:cubicBezTo>
                <a:cubicBezTo>
                  <a:pt x="112" y="38"/>
                  <a:pt x="106" y="37"/>
                  <a:pt x="103" y="36"/>
                </a:cubicBezTo>
                <a:close/>
              </a:path>
            </a:pathLst>
          </a:custGeom>
          <a:solidFill>
            <a:srgbClr val="FFFFFF"/>
          </a:solidFill>
          <a:ln w="9525">
            <a:noFill/>
            <a:round/>
          </a:ln>
        </p:spPr>
        <p:txBody>
          <a:bodyPr vert="horz" wrap="square" lIns="34294" tIns="17147" rIns="34294" bIns="17147" numCol="1" anchor="t" anchorCtr="0" compatLnSpc="1"/>
          <a:lstStyle/>
          <a:p>
            <a:endParaRPr lang="en-US" sz="1350">
              <a:cs typeface="+mn-ea"/>
              <a:sym typeface="+mn-lt"/>
            </a:endParaRPr>
          </a:p>
        </p:txBody>
      </p:sp>
      <p:sp>
        <p:nvSpPr>
          <p:cNvPr id="99" name="TextBox 45"/>
          <p:cNvSpPr txBox="1"/>
          <p:nvPr/>
        </p:nvSpPr>
        <p:spPr>
          <a:xfrm>
            <a:off x="5449269" y="3384860"/>
            <a:ext cx="1032944" cy="258866"/>
          </a:xfrm>
          <a:prstGeom prst="rect">
            <a:avLst/>
          </a:prstGeom>
          <a:noFill/>
        </p:spPr>
        <p:txBody>
          <a:bodyPr wrap="square" rtlCol="0">
            <a:noAutofit/>
          </a:bodyPr>
          <a:lstStyle/>
          <a:p>
            <a:pPr algn="ctr">
              <a:lnSpc>
                <a:spcPct val="130000"/>
              </a:lnSpc>
            </a:pPr>
            <a:r>
              <a:rPr sz="1050" b="1" dirty="0">
                <a:solidFill>
                  <a:srgbClr val="FFFFFF"/>
                </a:solidFill>
                <a:latin typeface="微软雅黑" panose="020B0503020204020204" pitchFamily="34" charset="-122"/>
                <a:ea typeface="微软雅黑" panose="020B0503020204020204" pitchFamily="34" charset="-122"/>
                <a:cs typeface="+mn-ea"/>
                <a:sym typeface="+mn-lt"/>
              </a:rPr>
              <a:t>尊重多元文化的价值观</a:t>
            </a:r>
            <a:endParaRPr lang="en-US" sz="1050" b="1"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00" name="Rounded Rectangle 102"/>
          <p:cNvSpPr/>
          <p:nvPr/>
        </p:nvSpPr>
        <p:spPr>
          <a:xfrm>
            <a:off x="6767863" y="1383037"/>
            <a:ext cx="1731226" cy="681050"/>
          </a:xfrm>
          <a:prstGeom prst="roundRect">
            <a:avLst>
              <a:gd name="adj" fmla="val 1127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cs typeface="+mn-ea"/>
              <a:sym typeface="+mn-lt"/>
            </a:endParaRPr>
          </a:p>
        </p:txBody>
      </p:sp>
      <p:sp>
        <p:nvSpPr>
          <p:cNvPr id="101" name="Rounded Rectangle 106"/>
          <p:cNvSpPr/>
          <p:nvPr/>
        </p:nvSpPr>
        <p:spPr>
          <a:xfrm>
            <a:off x="6767863" y="2305181"/>
            <a:ext cx="1731226" cy="681050"/>
          </a:xfrm>
          <a:prstGeom prst="roundRect">
            <a:avLst>
              <a:gd name="adj" fmla="val 1127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cs typeface="+mn-ea"/>
              <a:sym typeface="+mn-lt"/>
            </a:endParaRPr>
          </a:p>
        </p:txBody>
      </p:sp>
      <p:sp>
        <p:nvSpPr>
          <p:cNvPr id="102" name="Rounded Rectangle 109"/>
          <p:cNvSpPr/>
          <p:nvPr/>
        </p:nvSpPr>
        <p:spPr>
          <a:xfrm>
            <a:off x="6767863" y="3227325"/>
            <a:ext cx="1731226" cy="681050"/>
          </a:xfrm>
          <a:prstGeom prst="roundRect">
            <a:avLst>
              <a:gd name="adj" fmla="val 1127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cs typeface="+mn-ea"/>
              <a:sym typeface="+mn-lt"/>
            </a:endParaRPr>
          </a:p>
        </p:txBody>
      </p:sp>
      <p:sp>
        <p:nvSpPr>
          <p:cNvPr id="104" name="TextBox 32"/>
          <p:cNvSpPr txBox="1"/>
          <p:nvPr/>
        </p:nvSpPr>
        <p:spPr>
          <a:xfrm>
            <a:off x="7389945" y="1485219"/>
            <a:ext cx="1032944" cy="258866"/>
          </a:xfrm>
          <a:prstGeom prst="rect">
            <a:avLst/>
          </a:prstGeom>
          <a:noFill/>
        </p:spPr>
        <p:txBody>
          <a:bodyPr wrap="square" rtlCol="0">
            <a:noAutofit/>
          </a:bodyPr>
          <a:lstStyle/>
          <a:p>
            <a:pPr algn="ctr">
              <a:lnSpc>
                <a:spcPct val="130000"/>
              </a:lnSpc>
            </a:pPr>
            <a:r>
              <a:rPr sz="1050" b="1" dirty="0">
                <a:solidFill>
                  <a:srgbClr val="FFFFFF"/>
                </a:solidFill>
                <a:latin typeface="微软雅黑" panose="020B0503020204020204" pitchFamily="34" charset="-122"/>
                <a:ea typeface="微软雅黑" panose="020B0503020204020204" pitchFamily="34" charset="-122"/>
                <a:cs typeface="+mn-ea"/>
                <a:sym typeface="+mn-lt"/>
              </a:rPr>
              <a:t>学习意愿和持续学习的能力</a:t>
            </a:r>
            <a:endParaRPr sz="1050" b="1"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05" name="Freeform 31"/>
          <p:cNvSpPr>
            <a:spLocks noEditPoints="1"/>
          </p:cNvSpPr>
          <p:nvPr/>
        </p:nvSpPr>
        <p:spPr bwMode="auto">
          <a:xfrm>
            <a:off x="6950059" y="1535854"/>
            <a:ext cx="377213" cy="318977"/>
          </a:xfrm>
          <a:custGeom>
            <a:avLst/>
            <a:gdLst/>
            <a:ahLst/>
            <a:cxnLst>
              <a:cxn ang="0">
                <a:pos x="246" y="216"/>
              </a:cxn>
              <a:cxn ang="0">
                <a:pos x="10" y="216"/>
              </a:cxn>
              <a:cxn ang="0">
                <a:pos x="0" y="206"/>
              </a:cxn>
              <a:cxn ang="0">
                <a:pos x="0" y="202"/>
              </a:cxn>
              <a:cxn ang="0">
                <a:pos x="10" y="192"/>
              </a:cxn>
              <a:cxn ang="0">
                <a:pos x="246" y="192"/>
              </a:cxn>
              <a:cxn ang="0">
                <a:pos x="256" y="202"/>
              </a:cxn>
              <a:cxn ang="0">
                <a:pos x="256" y="206"/>
              </a:cxn>
              <a:cxn ang="0">
                <a:pos x="246" y="216"/>
              </a:cxn>
              <a:cxn ang="0">
                <a:pos x="208" y="180"/>
              </a:cxn>
              <a:cxn ang="0">
                <a:pos x="184" y="180"/>
              </a:cxn>
              <a:cxn ang="0">
                <a:pos x="172" y="168"/>
              </a:cxn>
              <a:cxn ang="0">
                <a:pos x="172" y="12"/>
              </a:cxn>
              <a:cxn ang="0">
                <a:pos x="184" y="0"/>
              </a:cxn>
              <a:cxn ang="0">
                <a:pos x="208" y="0"/>
              </a:cxn>
              <a:cxn ang="0">
                <a:pos x="220" y="12"/>
              </a:cxn>
              <a:cxn ang="0">
                <a:pos x="220" y="168"/>
              </a:cxn>
              <a:cxn ang="0">
                <a:pos x="208" y="180"/>
              </a:cxn>
              <a:cxn ang="0">
                <a:pos x="140" y="180"/>
              </a:cxn>
              <a:cxn ang="0">
                <a:pos x="116" y="180"/>
              </a:cxn>
              <a:cxn ang="0">
                <a:pos x="104" y="168"/>
              </a:cxn>
              <a:cxn ang="0">
                <a:pos x="104" y="68"/>
              </a:cxn>
              <a:cxn ang="0">
                <a:pos x="116" y="56"/>
              </a:cxn>
              <a:cxn ang="0">
                <a:pos x="140" y="56"/>
              </a:cxn>
              <a:cxn ang="0">
                <a:pos x="152" y="68"/>
              </a:cxn>
              <a:cxn ang="0">
                <a:pos x="152" y="168"/>
              </a:cxn>
              <a:cxn ang="0">
                <a:pos x="140" y="180"/>
              </a:cxn>
              <a:cxn ang="0">
                <a:pos x="72" y="180"/>
              </a:cxn>
              <a:cxn ang="0">
                <a:pos x="48" y="180"/>
              </a:cxn>
              <a:cxn ang="0">
                <a:pos x="36" y="168"/>
              </a:cxn>
              <a:cxn ang="0">
                <a:pos x="36" y="124"/>
              </a:cxn>
              <a:cxn ang="0">
                <a:pos x="48" y="112"/>
              </a:cxn>
              <a:cxn ang="0">
                <a:pos x="72" y="112"/>
              </a:cxn>
              <a:cxn ang="0">
                <a:pos x="84" y="124"/>
              </a:cxn>
              <a:cxn ang="0">
                <a:pos x="84" y="168"/>
              </a:cxn>
              <a:cxn ang="0">
                <a:pos x="72" y="180"/>
              </a:cxn>
            </a:cxnLst>
            <a:rect l="0" t="0" r="r" b="b"/>
            <a:pathLst>
              <a:path w="256" h="216">
                <a:moveTo>
                  <a:pt x="246" y="216"/>
                </a:moveTo>
                <a:cubicBezTo>
                  <a:pt x="10" y="216"/>
                  <a:pt x="10" y="216"/>
                  <a:pt x="10" y="216"/>
                </a:cubicBezTo>
                <a:cubicBezTo>
                  <a:pt x="4" y="216"/>
                  <a:pt x="0" y="212"/>
                  <a:pt x="0" y="206"/>
                </a:cubicBezTo>
                <a:cubicBezTo>
                  <a:pt x="0" y="202"/>
                  <a:pt x="0" y="202"/>
                  <a:pt x="0" y="202"/>
                </a:cubicBezTo>
                <a:cubicBezTo>
                  <a:pt x="0" y="196"/>
                  <a:pt x="4" y="192"/>
                  <a:pt x="10" y="192"/>
                </a:cubicBezTo>
                <a:cubicBezTo>
                  <a:pt x="246" y="192"/>
                  <a:pt x="246" y="192"/>
                  <a:pt x="246" y="192"/>
                </a:cubicBezTo>
                <a:cubicBezTo>
                  <a:pt x="252" y="192"/>
                  <a:pt x="256" y="196"/>
                  <a:pt x="256" y="202"/>
                </a:cubicBezTo>
                <a:cubicBezTo>
                  <a:pt x="256" y="206"/>
                  <a:pt x="256" y="206"/>
                  <a:pt x="256" y="206"/>
                </a:cubicBezTo>
                <a:cubicBezTo>
                  <a:pt x="256" y="212"/>
                  <a:pt x="252" y="216"/>
                  <a:pt x="246" y="216"/>
                </a:cubicBezTo>
                <a:moveTo>
                  <a:pt x="208" y="180"/>
                </a:moveTo>
                <a:cubicBezTo>
                  <a:pt x="184" y="180"/>
                  <a:pt x="184" y="180"/>
                  <a:pt x="184" y="180"/>
                </a:cubicBezTo>
                <a:cubicBezTo>
                  <a:pt x="177" y="180"/>
                  <a:pt x="172" y="175"/>
                  <a:pt x="172" y="168"/>
                </a:cubicBezTo>
                <a:cubicBezTo>
                  <a:pt x="172" y="12"/>
                  <a:pt x="172" y="12"/>
                  <a:pt x="172" y="12"/>
                </a:cubicBezTo>
                <a:cubicBezTo>
                  <a:pt x="172" y="5"/>
                  <a:pt x="177" y="0"/>
                  <a:pt x="184" y="0"/>
                </a:cubicBezTo>
                <a:cubicBezTo>
                  <a:pt x="208" y="0"/>
                  <a:pt x="208" y="0"/>
                  <a:pt x="208" y="0"/>
                </a:cubicBezTo>
                <a:cubicBezTo>
                  <a:pt x="215" y="0"/>
                  <a:pt x="220" y="5"/>
                  <a:pt x="220" y="12"/>
                </a:cubicBezTo>
                <a:cubicBezTo>
                  <a:pt x="220" y="168"/>
                  <a:pt x="220" y="168"/>
                  <a:pt x="220" y="168"/>
                </a:cubicBezTo>
                <a:cubicBezTo>
                  <a:pt x="220" y="175"/>
                  <a:pt x="215" y="180"/>
                  <a:pt x="208" y="180"/>
                </a:cubicBezTo>
                <a:moveTo>
                  <a:pt x="140" y="180"/>
                </a:moveTo>
                <a:cubicBezTo>
                  <a:pt x="116" y="180"/>
                  <a:pt x="116" y="180"/>
                  <a:pt x="116" y="180"/>
                </a:cubicBezTo>
                <a:cubicBezTo>
                  <a:pt x="109" y="180"/>
                  <a:pt x="104" y="175"/>
                  <a:pt x="104" y="168"/>
                </a:cubicBezTo>
                <a:cubicBezTo>
                  <a:pt x="104" y="68"/>
                  <a:pt x="104" y="68"/>
                  <a:pt x="104" y="68"/>
                </a:cubicBezTo>
                <a:cubicBezTo>
                  <a:pt x="104" y="61"/>
                  <a:pt x="109" y="56"/>
                  <a:pt x="116" y="56"/>
                </a:cubicBezTo>
                <a:cubicBezTo>
                  <a:pt x="140" y="56"/>
                  <a:pt x="140" y="56"/>
                  <a:pt x="140" y="56"/>
                </a:cubicBezTo>
                <a:cubicBezTo>
                  <a:pt x="147" y="56"/>
                  <a:pt x="152" y="61"/>
                  <a:pt x="152" y="68"/>
                </a:cubicBezTo>
                <a:cubicBezTo>
                  <a:pt x="152" y="168"/>
                  <a:pt x="152" y="168"/>
                  <a:pt x="152" y="168"/>
                </a:cubicBezTo>
                <a:cubicBezTo>
                  <a:pt x="152" y="175"/>
                  <a:pt x="147" y="180"/>
                  <a:pt x="140" y="180"/>
                </a:cubicBezTo>
                <a:moveTo>
                  <a:pt x="72" y="180"/>
                </a:moveTo>
                <a:cubicBezTo>
                  <a:pt x="48" y="180"/>
                  <a:pt x="48" y="180"/>
                  <a:pt x="48" y="180"/>
                </a:cubicBezTo>
                <a:cubicBezTo>
                  <a:pt x="41" y="180"/>
                  <a:pt x="36" y="175"/>
                  <a:pt x="36" y="168"/>
                </a:cubicBezTo>
                <a:cubicBezTo>
                  <a:pt x="36" y="124"/>
                  <a:pt x="36" y="124"/>
                  <a:pt x="36" y="124"/>
                </a:cubicBezTo>
                <a:cubicBezTo>
                  <a:pt x="36" y="117"/>
                  <a:pt x="41" y="112"/>
                  <a:pt x="48" y="112"/>
                </a:cubicBezTo>
                <a:cubicBezTo>
                  <a:pt x="72" y="112"/>
                  <a:pt x="72" y="112"/>
                  <a:pt x="72" y="112"/>
                </a:cubicBezTo>
                <a:cubicBezTo>
                  <a:pt x="79" y="112"/>
                  <a:pt x="84" y="117"/>
                  <a:pt x="84" y="124"/>
                </a:cubicBezTo>
                <a:cubicBezTo>
                  <a:pt x="84" y="168"/>
                  <a:pt x="84" y="168"/>
                  <a:pt x="84" y="168"/>
                </a:cubicBezTo>
                <a:cubicBezTo>
                  <a:pt x="84" y="175"/>
                  <a:pt x="79" y="180"/>
                  <a:pt x="72" y="180"/>
                </a:cubicBezTo>
              </a:path>
            </a:pathLst>
          </a:custGeom>
          <a:solidFill>
            <a:schemeClr val="bg1"/>
          </a:solidFill>
          <a:ln w="9525">
            <a:noFill/>
            <a:round/>
          </a:ln>
        </p:spPr>
        <p:txBody>
          <a:bodyPr vert="horz" wrap="square" lIns="34294" tIns="17147" rIns="34294" bIns="17147" numCol="1" anchor="t" anchorCtr="0" compatLnSpc="1"/>
          <a:lstStyle/>
          <a:p>
            <a:endParaRPr lang="en-US" sz="1350">
              <a:cs typeface="+mn-ea"/>
              <a:sym typeface="+mn-lt"/>
            </a:endParaRPr>
          </a:p>
        </p:txBody>
      </p:sp>
      <p:sp>
        <p:nvSpPr>
          <p:cNvPr id="106" name="TextBox 36"/>
          <p:cNvSpPr txBox="1"/>
          <p:nvPr/>
        </p:nvSpPr>
        <p:spPr>
          <a:xfrm>
            <a:off x="7389945" y="2434416"/>
            <a:ext cx="1032944" cy="258866"/>
          </a:xfrm>
          <a:prstGeom prst="rect">
            <a:avLst/>
          </a:prstGeom>
          <a:noFill/>
        </p:spPr>
        <p:txBody>
          <a:bodyPr wrap="square" rtlCol="0">
            <a:noAutofit/>
          </a:bodyPr>
          <a:lstStyle/>
          <a:p>
            <a:pPr algn="ctr">
              <a:lnSpc>
                <a:spcPct val="130000"/>
              </a:lnSpc>
            </a:pPr>
            <a:r>
              <a:rPr sz="1050" b="1" dirty="0">
                <a:solidFill>
                  <a:srgbClr val="FFFFFF"/>
                </a:solidFill>
                <a:latin typeface="微软雅黑" panose="020B0503020204020204" pitchFamily="34" charset="-122"/>
                <a:ea typeface="微软雅黑" panose="020B0503020204020204" pitchFamily="34" charset="-122"/>
                <a:cs typeface="+mn-ea"/>
                <a:sym typeface="+mn-lt"/>
              </a:rPr>
              <a:t>专业精神和专业知识</a:t>
            </a:r>
            <a:endParaRPr sz="1050" b="1"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08" name="Freeform 171"/>
          <p:cNvSpPr/>
          <p:nvPr/>
        </p:nvSpPr>
        <p:spPr bwMode="auto">
          <a:xfrm>
            <a:off x="7009694" y="2550648"/>
            <a:ext cx="317579" cy="209291"/>
          </a:xfrm>
          <a:custGeom>
            <a:avLst/>
            <a:gdLst/>
            <a:ahLst/>
            <a:cxnLst>
              <a:cxn ang="0">
                <a:pos x="64" y="42"/>
              </a:cxn>
              <a:cxn ang="0">
                <a:pos x="62" y="44"/>
              </a:cxn>
              <a:cxn ang="0">
                <a:pos x="61" y="45"/>
              </a:cxn>
              <a:cxn ang="0">
                <a:pos x="60" y="44"/>
              </a:cxn>
              <a:cxn ang="0">
                <a:pos x="45" y="30"/>
              </a:cxn>
              <a:cxn ang="0">
                <a:pos x="45" y="36"/>
              </a:cxn>
              <a:cxn ang="0">
                <a:pos x="35" y="46"/>
              </a:cxn>
              <a:cxn ang="0">
                <a:pos x="10" y="46"/>
              </a:cxn>
              <a:cxn ang="0">
                <a:pos x="0" y="36"/>
              </a:cxn>
              <a:cxn ang="0">
                <a:pos x="0" y="10"/>
              </a:cxn>
              <a:cxn ang="0">
                <a:pos x="10" y="0"/>
              </a:cxn>
              <a:cxn ang="0">
                <a:pos x="35" y="0"/>
              </a:cxn>
              <a:cxn ang="0">
                <a:pos x="45" y="10"/>
              </a:cxn>
              <a:cxn ang="0">
                <a:pos x="45" y="16"/>
              </a:cxn>
              <a:cxn ang="0">
                <a:pos x="60" y="2"/>
              </a:cxn>
              <a:cxn ang="0">
                <a:pos x="61" y="1"/>
              </a:cxn>
              <a:cxn ang="0">
                <a:pos x="62" y="1"/>
              </a:cxn>
              <a:cxn ang="0">
                <a:pos x="64" y="4"/>
              </a:cxn>
              <a:cxn ang="0">
                <a:pos x="64" y="42"/>
              </a:cxn>
            </a:cxnLst>
            <a:rect l="0" t="0" r="r" b="b"/>
            <a:pathLst>
              <a:path w="64" h="46">
                <a:moveTo>
                  <a:pt x="64" y="42"/>
                </a:moveTo>
                <a:cubicBezTo>
                  <a:pt x="64" y="43"/>
                  <a:pt x="63" y="44"/>
                  <a:pt x="62" y="44"/>
                </a:cubicBezTo>
                <a:cubicBezTo>
                  <a:pt x="62" y="45"/>
                  <a:pt x="62" y="45"/>
                  <a:pt x="61" y="45"/>
                </a:cubicBezTo>
                <a:cubicBezTo>
                  <a:pt x="61" y="45"/>
                  <a:pt x="60" y="44"/>
                  <a:pt x="60" y="44"/>
                </a:cubicBezTo>
                <a:cubicBezTo>
                  <a:pt x="45" y="30"/>
                  <a:pt x="45" y="30"/>
                  <a:pt x="45" y="30"/>
                </a:cubicBezTo>
                <a:cubicBezTo>
                  <a:pt x="45" y="36"/>
                  <a:pt x="45" y="36"/>
                  <a:pt x="45" y="36"/>
                </a:cubicBezTo>
                <a:cubicBezTo>
                  <a:pt x="45" y="41"/>
                  <a:pt x="41" y="46"/>
                  <a:pt x="35" y="46"/>
                </a:cubicBezTo>
                <a:cubicBezTo>
                  <a:pt x="10" y="46"/>
                  <a:pt x="10" y="46"/>
                  <a:pt x="10" y="46"/>
                </a:cubicBezTo>
                <a:cubicBezTo>
                  <a:pt x="4" y="46"/>
                  <a:pt x="0" y="41"/>
                  <a:pt x="0" y="36"/>
                </a:cubicBezTo>
                <a:cubicBezTo>
                  <a:pt x="0" y="10"/>
                  <a:pt x="0" y="10"/>
                  <a:pt x="0" y="10"/>
                </a:cubicBezTo>
                <a:cubicBezTo>
                  <a:pt x="0" y="5"/>
                  <a:pt x="4" y="0"/>
                  <a:pt x="10" y="0"/>
                </a:cubicBezTo>
                <a:cubicBezTo>
                  <a:pt x="35" y="0"/>
                  <a:pt x="35" y="0"/>
                  <a:pt x="35" y="0"/>
                </a:cubicBezTo>
                <a:cubicBezTo>
                  <a:pt x="41" y="0"/>
                  <a:pt x="45" y="5"/>
                  <a:pt x="45" y="10"/>
                </a:cubicBezTo>
                <a:cubicBezTo>
                  <a:pt x="45" y="16"/>
                  <a:pt x="45" y="16"/>
                  <a:pt x="45" y="16"/>
                </a:cubicBezTo>
                <a:cubicBezTo>
                  <a:pt x="60" y="2"/>
                  <a:pt x="60" y="2"/>
                  <a:pt x="60" y="2"/>
                </a:cubicBezTo>
                <a:cubicBezTo>
                  <a:pt x="60" y="1"/>
                  <a:pt x="61" y="1"/>
                  <a:pt x="61" y="1"/>
                </a:cubicBezTo>
                <a:cubicBezTo>
                  <a:pt x="62" y="1"/>
                  <a:pt x="62" y="1"/>
                  <a:pt x="62" y="1"/>
                </a:cubicBezTo>
                <a:cubicBezTo>
                  <a:pt x="63" y="2"/>
                  <a:pt x="64" y="3"/>
                  <a:pt x="64" y="4"/>
                </a:cubicBezTo>
                <a:lnTo>
                  <a:pt x="64" y="42"/>
                </a:lnTo>
                <a:close/>
              </a:path>
            </a:pathLst>
          </a:custGeom>
          <a:solidFill>
            <a:srgbClr val="FFFFFF"/>
          </a:solidFill>
          <a:ln w="9525">
            <a:noFill/>
            <a:round/>
          </a:ln>
        </p:spPr>
        <p:txBody>
          <a:bodyPr vert="horz" wrap="square" lIns="34294" tIns="17147" rIns="34294" bIns="17147" numCol="1" anchor="t" anchorCtr="0" compatLnSpc="1"/>
          <a:lstStyle/>
          <a:p>
            <a:endParaRPr lang="en-US" sz="1350">
              <a:cs typeface="+mn-ea"/>
              <a:sym typeface="+mn-lt"/>
            </a:endParaRPr>
          </a:p>
        </p:txBody>
      </p:sp>
      <p:sp>
        <p:nvSpPr>
          <p:cNvPr id="109" name="Freeform 173"/>
          <p:cNvSpPr/>
          <p:nvPr/>
        </p:nvSpPr>
        <p:spPr bwMode="auto">
          <a:xfrm>
            <a:off x="6991559" y="3412548"/>
            <a:ext cx="398959" cy="332952"/>
          </a:xfrm>
          <a:custGeom>
            <a:avLst/>
            <a:gdLst/>
            <a:ahLst/>
            <a:cxnLst>
              <a:cxn ang="0">
                <a:pos x="103" y="36"/>
              </a:cxn>
              <a:cxn ang="0">
                <a:pos x="115" y="28"/>
              </a:cxn>
              <a:cxn ang="0">
                <a:pos x="102" y="30"/>
              </a:cxn>
              <a:cxn ang="0">
                <a:pos x="101" y="27"/>
              </a:cxn>
              <a:cxn ang="0">
                <a:pos x="76" y="8"/>
              </a:cxn>
              <a:cxn ang="0">
                <a:pos x="79" y="7"/>
              </a:cxn>
              <a:cxn ang="0">
                <a:pos x="86" y="3"/>
              </a:cxn>
              <a:cxn ang="0">
                <a:pos x="75" y="5"/>
              </a:cxn>
              <a:cxn ang="0">
                <a:pos x="81" y="0"/>
              </a:cxn>
              <a:cxn ang="0">
                <a:pos x="72" y="5"/>
              </a:cxn>
              <a:cxn ang="0">
                <a:pos x="74" y="1"/>
              </a:cxn>
              <a:cxn ang="0">
                <a:pos x="56" y="29"/>
              </a:cxn>
              <a:cxn ang="0">
                <a:pos x="47" y="22"/>
              </a:cxn>
              <a:cxn ang="0">
                <a:pos x="17" y="9"/>
              </a:cxn>
              <a:cxn ang="0">
                <a:pos x="27" y="24"/>
              </a:cxn>
              <a:cxn ang="0">
                <a:pos x="20" y="25"/>
              </a:cxn>
              <a:cxn ang="0">
                <a:pos x="33" y="36"/>
              </a:cxn>
              <a:cxn ang="0">
                <a:pos x="25" y="39"/>
              </a:cxn>
              <a:cxn ang="0">
                <a:pos x="39" y="46"/>
              </a:cxn>
              <a:cxn ang="0">
                <a:pos x="43" y="56"/>
              </a:cxn>
              <a:cxn ang="0">
                <a:pos x="0" y="57"/>
              </a:cxn>
              <a:cxn ang="0">
                <a:pos x="102" y="43"/>
              </a:cxn>
              <a:cxn ang="0">
                <a:pos x="116" y="37"/>
              </a:cxn>
              <a:cxn ang="0">
                <a:pos x="103" y="36"/>
              </a:cxn>
            </a:cxnLst>
            <a:rect l="0" t="0" r="r" b="b"/>
            <a:pathLst>
              <a:path w="116" h="97">
                <a:moveTo>
                  <a:pt x="103" y="36"/>
                </a:moveTo>
                <a:cubicBezTo>
                  <a:pt x="109" y="35"/>
                  <a:pt x="114" y="33"/>
                  <a:pt x="115" y="28"/>
                </a:cubicBezTo>
                <a:cubicBezTo>
                  <a:pt x="113" y="30"/>
                  <a:pt x="106" y="32"/>
                  <a:pt x="102" y="30"/>
                </a:cubicBezTo>
                <a:cubicBezTo>
                  <a:pt x="102" y="29"/>
                  <a:pt x="101" y="28"/>
                  <a:pt x="101" y="27"/>
                </a:cubicBezTo>
                <a:cubicBezTo>
                  <a:pt x="98" y="16"/>
                  <a:pt x="88" y="7"/>
                  <a:pt x="76" y="8"/>
                </a:cubicBezTo>
                <a:cubicBezTo>
                  <a:pt x="77" y="8"/>
                  <a:pt x="78" y="7"/>
                  <a:pt x="79" y="7"/>
                </a:cubicBezTo>
                <a:cubicBezTo>
                  <a:pt x="80" y="7"/>
                  <a:pt x="88" y="5"/>
                  <a:pt x="86" y="3"/>
                </a:cubicBezTo>
                <a:cubicBezTo>
                  <a:pt x="85" y="1"/>
                  <a:pt x="77" y="5"/>
                  <a:pt x="75" y="5"/>
                </a:cubicBezTo>
                <a:cubicBezTo>
                  <a:pt x="77" y="4"/>
                  <a:pt x="81" y="3"/>
                  <a:pt x="81" y="0"/>
                </a:cubicBezTo>
                <a:cubicBezTo>
                  <a:pt x="78" y="1"/>
                  <a:pt x="75" y="2"/>
                  <a:pt x="72" y="5"/>
                </a:cubicBezTo>
                <a:cubicBezTo>
                  <a:pt x="73" y="4"/>
                  <a:pt x="74" y="3"/>
                  <a:pt x="74" y="1"/>
                </a:cubicBezTo>
                <a:cubicBezTo>
                  <a:pt x="65" y="7"/>
                  <a:pt x="60" y="18"/>
                  <a:pt x="56" y="29"/>
                </a:cubicBezTo>
                <a:cubicBezTo>
                  <a:pt x="52" y="26"/>
                  <a:pt x="50" y="24"/>
                  <a:pt x="47" y="22"/>
                </a:cubicBezTo>
                <a:cubicBezTo>
                  <a:pt x="40" y="18"/>
                  <a:pt x="31" y="14"/>
                  <a:pt x="17" y="9"/>
                </a:cubicBezTo>
                <a:cubicBezTo>
                  <a:pt x="17" y="14"/>
                  <a:pt x="19" y="20"/>
                  <a:pt x="27" y="24"/>
                </a:cubicBezTo>
                <a:cubicBezTo>
                  <a:pt x="25" y="24"/>
                  <a:pt x="22" y="24"/>
                  <a:pt x="20" y="25"/>
                </a:cubicBezTo>
                <a:cubicBezTo>
                  <a:pt x="21" y="30"/>
                  <a:pt x="24" y="34"/>
                  <a:pt x="33" y="36"/>
                </a:cubicBezTo>
                <a:cubicBezTo>
                  <a:pt x="29" y="36"/>
                  <a:pt x="27" y="37"/>
                  <a:pt x="25" y="39"/>
                </a:cubicBezTo>
                <a:cubicBezTo>
                  <a:pt x="27" y="43"/>
                  <a:pt x="31" y="47"/>
                  <a:pt x="39" y="46"/>
                </a:cubicBezTo>
                <a:cubicBezTo>
                  <a:pt x="30" y="50"/>
                  <a:pt x="36" y="57"/>
                  <a:pt x="43" y="56"/>
                </a:cubicBezTo>
                <a:cubicBezTo>
                  <a:pt x="31" y="69"/>
                  <a:pt x="11" y="68"/>
                  <a:pt x="0" y="57"/>
                </a:cubicBezTo>
                <a:cubicBezTo>
                  <a:pt x="29" y="97"/>
                  <a:pt x="93" y="81"/>
                  <a:pt x="102" y="43"/>
                </a:cubicBezTo>
                <a:cubicBezTo>
                  <a:pt x="109" y="43"/>
                  <a:pt x="113" y="40"/>
                  <a:pt x="116" y="37"/>
                </a:cubicBezTo>
                <a:cubicBezTo>
                  <a:pt x="112" y="38"/>
                  <a:pt x="106" y="37"/>
                  <a:pt x="103" y="36"/>
                </a:cubicBezTo>
                <a:close/>
              </a:path>
            </a:pathLst>
          </a:custGeom>
          <a:solidFill>
            <a:srgbClr val="FFFFFF"/>
          </a:solidFill>
          <a:ln w="9525">
            <a:noFill/>
            <a:round/>
          </a:ln>
        </p:spPr>
        <p:txBody>
          <a:bodyPr vert="horz" wrap="square" lIns="34294" tIns="17147" rIns="34294" bIns="17147" numCol="1" anchor="t" anchorCtr="0" compatLnSpc="1"/>
          <a:lstStyle/>
          <a:p>
            <a:endParaRPr lang="en-US" sz="1350">
              <a:cs typeface="+mn-ea"/>
              <a:sym typeface="+mn-lt"/>
            </a:endParaRPr>
          </a:p>
        </p:txBody>
      </p:sp>
      <p:sp>
        <p:nvSpPr>
          <p:cNvPr id="111" name="TextBox 45"/>
          <p:cNvSpPr txBox="1"/>
          <p:nvPr/>
        </p:nvSpPr>
        <p:spPr>
          <a:xfrm>
            <a:off x="7389945" y="3384860"/>
            <a:ext cx="1032944" cy="258866"/>
          </a:xfrm>
          <a:prstGeom prst="rect">
            <a:avLst/>
          </a:prstGeom>
          <a:noFill/>
        </p:spPr>
        <p:txBody>
          <a:bodyPr wrap="square" rtlCol="0">
            <a:noAutofit/>
          </a:bodyPr>
          <a:lstStyle/>
          <a:p>
            <a:pPr algn="ctr">
              <a:lnSpc>
                <a:spcPct val="130000"/>
              </a:lnSpc>
            </a:pPr>
            <a:r>
              <a:rPr lang="en-US" sz="1050" b="1" dirty="0">
                <a:solidFill>
                  <a:srgbClr val="FFFFFF"/>
                </a:solidFill>
                <a:latin typeface="微软雅黑" panose="020B0503020204020204" pitchFamily="34" charset="-122"/>
                <a:ea typeface="微软雅黑" panose="020B0503020204020204" pitchFamily="34" charset="-122"/>
                <a:cs typeface="+mn-ea"/>
                <a:sym typeface="+mn-lt"/>
              </a:rPr>
              <a:t>组织、计划、管理与领导力</a:t>
            </a:r>
            <a:endParaRPr lang="en-US" sz="1050" b="1"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1" name="TextBox 36"/>
          <p:cNvSpPr txBox="1"/>
          <p:nvPr/>
        </p:nvSpPr>
        <p:spPr>
          <a:xfrm>
            <a:off x="3086735" y="2339975"/>
            <a:ext cx="3044190" cy="513080"/>
          </a:xfrm>
          <a:prstGeom prst="rect">
            <a:avLst/>
          </a:prstGeom>
          <a:noFill/>
        </p:spPr>
        <p:txBody>
          <a:bodyPr wrap="square" rtlCol="0">
            <a:noAutofit/>
          </a:bodyPr>
          <a:p>
            <a:pPr algn="ctr">
              <a:lnSpc>
                <a:spcPct val="130000"/>
              </a:lnSpc>
            </a:pPr>
            <a:r>
              <a:rPr lang="zh-CN" altLang="en-US" sz="2400" b="1" dirty="0">
                <a:solidFill>
                  <a:srgbClr val="FFFFFF"/>
                </a:solidFill>
                <a:latin typeface="微软雅黑" panose="020B0503020204020204" pitchFamily="34" charset="-122"/>
                <a:ea typeface="微软雅黑" panose="020B0503020204020204" pitchFamily="34" charset="-122"/>
                <a:cs typeface="+mn-ea"/>
                <a:sym typeface="+mn-lt"/>
              </a:rPr>
              <a:t>十大核心素养</a:t>
            </a:r>
            <a:endParaRPr lang="zh-CN" altLang="en-US" sz="2400" b="1" dirty="0">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12" name="等腰三角形 1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2350" y="1711960"/>
            <a:ext cx="6591300" cy="1322070"/>
          </a:xfrm>
          <a:prstGeom prst="rect">
            <a:avLst/>
          </a:prstGeom>
          <a:noFill/>
        </p:spPr>
        <p:txBody>
          <a:bodyPr wrap="none" rtlCol="0" anchor="t">
            <a:spAutoFit/>
          </a:bodyPr>
          <a:p>
            <a:pPr marL="0" indent="0" eaLnBrk="1" hangingPunct="1">
              <a:spcBef>
                <a:spcPct val="0"/>
              </a:spcBef>
              <a:buNone/>
            </a:pPr>
            <a:r>
              <a:rPr lang="zh-CN" altLang="en-US" sz="4000" b="1" dirty="0">
                <a:solidFill>
                  <a:schemeClr val="accent1">
                    <a:lumMod val="50000"/>
                  </a:schemeClr>
                </a:solidFill>
                <a:latin typeface="微软雅黑" panose="020B0503020204020204" pitchFamily="34" charset="-122"/>
                <a:ea typeface="微软雅黑" panose="020B0503020204020204" pitchFamily="34" charset="-122"/>
                <a:cs typeface="+mn-ea"/>
                <a:sym typeface="+mn-lt"/>
              </a:rPr>
              <a:t>让中国听见</a:t>
            </a:r>
            <a:r>
              <a:rPr lang="zh-CN" altLang="en-US" sz="8000" b="1" dirty="0">
                <a:solidFill>
                  <a:schemeClr val="accent1">
                    <a:lumMod val="50000"/>
                  </a:schemeClr>
                </a:solidFill>
                <a:latin typeface="微软雅黑" panose="020B0503020204020204" pitchFamily="34" charset="-122"/>
                <a:ea typeface="微软雅黑" panose="020B0503020204020204" pitchFamily="34" charset="-122"/>
                <a:cs typeface="+mn-ea"/>
                <a:sym typeface="+mn-lt"/>
              </a:rPr>
              <a:t>江南</a:t>
            </a:r>
            <a:r>
              <a:rPr lang="zh-CN" altLang="en-US" sz="4800" b="1" dirty="0">
                <a:solidFill>
                  <a:schemeClr val="accent1">
                    <a:lumMod val="50000"/>
                  </a:schemeClr>
                </a:solidFill>
                <a:latin typeface="微软雅黑" panose="020B0503020204020204" pitchFamily="34" charset="-122"/>
                <a:ea typeface="微软雅黑" panose="020B0503020204020204" pitchFamily="34" charset="-122"/>
                <a:cs typeface="+mn-ea"/>
                <a:sym typeface="+mn-lt"/>
              </a:rPr>
              <a:t>的声音</a:t>
            </a:r>
            <a:endParaRPr lang="zh-CN" altLang="en-US" sz="4800" b="1" dirty="0">
              <a:solidFill>
                <a:schemeClr val="accent1">
                  <a:lumMod val="50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932815" y="927735"/>
            <a:ext cx="2475865" cy="1572260"/>
          </a:xfrm>
          <a:prstGeom prst="rect">
            <a:avLst/>
          </a:prstGeom>
        </p:spPr>
      </p:pic>
      <p:pic>
        <p:nvPicPr>
          <p:cNvPr id="3" name="图片 2"/>
          <p:cNvPicPr>
            <a:picLocks noChangeAspect="1"/>
          </p:cNvPicPr>
          <p:nvPr/>
        </p:nvPicPr>
        <p:blipFill>
          <a:blip r:embed="rId2"/>
          <a:stretch>
            <a:fillRect/>
          </a:stretch>
        </p:blipFill>
        <p:spPr>
          <a:xfrm>
            <a:off x="944245" y="2693670"/>
            <a:ext cx="2464435" cy="1640205"/>
          </a:xfrm>
          <a:prstGeom prst="rect">
            <a:avLst/>
          </a:prstGeom>
        </p:spPr>
      </p:pic>
      <p:sp>
        <p:nvSpPr>
          <p:cNvPr id="4" name="文本框 3"/>
          <p:cNvSpPr txBox="1"/>
          <p:nvPr/>
        </p:nvSpPr>
        <p:spPr>
          <a:xfrm>
            <a:off x="467043" y="347345"/>
            <a:ext cx="4365625" cy="368300"/>
          </a:xfrm>
          <a:prstGeom prst="rect">
            <a:avLst/>
          </a:prstGeom>
          <a:noFill/>
        </p:spPr>
        <p:txBody>
          <a:bodyPr wrap="none" rtlCol="0" anchor="t">
            <a:spAutoFit/>
          </a:bodyPr>
          <a:p>
            <a:pPr algn="ctr"/>
            <a:r>
              <a:rPr lang="zh-CN" altLang="en-US" b="1" dirty="0">
                <a:solidFill>
                  <a:schemeClr val="tx1"/>
                </a:solidFill>
                <a:latin typeface="微软雅黑" panose="020B0503020204020204" pitchFamily="34" charset="-122"/>
                <a:ea typeface="微软雅黑" panose="020B0503020204020204" pitchFamily="34" charset="-122"/>
                <a:sym typeface="+mn-ea"/>
              </a:rPr>
              <a:t>用一年不长的时间 做一件终身难忘的事情</a:t>
            </a:r>
            <a:endParaRPr lang="zh-CN" altLang="en-US" b="1" dirty="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4394835" y="1161415"/>
            <a:ext cx="3919855" cy="2822575"/>
          </a:xfrm>
          <a:prstGeom prst="rect">
            <a:avLst/>
          </a:prstGeom>
          <a:noFill/>
        </p:spPr>
        <p:txBody>
          <a:bodyPr wrap="square" rtlCol="0" anchor="t">
            <a:spAutoFit/>
          </a:bodyPr>
          <a:p>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西部计划</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按照公开招募、自愿报名、组织选拔、集中派遣的方式，每年招募一定数量的普通高等学校应届毕业生或在读研究生，到西部基层开展为期1-3年的教育、卫生、农技、扶贫等志愿服务。http://xibu.youth.cn/</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苏北计划</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按照公开招募、自愿报名、组织选拔、集中派遣的方式，招募普通高等学校应届毕业生，到苏北的乡镇一级从事为期1年的教育、卫生、农技、扶贫以及青年中心建设和管理等方面的志愿服务工作。</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三支一扶计划</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“三支一扶”计划是中央部门组织实施的4大基层就业项目之一，岗位包括支农、支教、支医和扶贫岗位，及基层公共服务岗位。招募的高校应届毕业生服务期间的身份是“三支一扶”志愿者。</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889000" y="4429760"/>
            <a:ext cx="2519680" cy="213995"/>
          </a:xfrm>
          <a:prstGeom prst="rect">
            <a:avLst/>
          </a:prstGeom>
          <a:noFill/>
        </p:spPr>
        <p:txBody>
          <a:bodyPr wrap="none" rtlCol="0" anchor="t">
            <a:spAutoFit/>
          </a:bodyPr>
          <a:p>
            <a:pPr algn="l"/>
            <a:r>
              <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rPr>
              <a:t>江南大学研支团成员在云南省保山市的芒宽民族中学</a:t>
            </a:r>
            <a:endParaRPr lang="zh-CN" altLang="en-US" sz="8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TextBox 119"/>
          <p:cNvSpPr txBox="1"/>
          <p:nvPr/>
        </p:nvSpPr>
        <p:spPr>
          <a:xfrm>
            <a:off x="828309" y="220570"/>
            <a:ext cx="3130559" cy="706755"/>
          </a:xfrm>
          <a:prstGeom prst="rect">
            <a:avLst/>
          </a:prstGeom>
          <a:noFill/>
        </p:spPr>
        <p:txBody>
          <a:bodyPr wrap="square" rtlCol="0">
            <a:spAutoFit/>
          </a:bodyPr>
          <a:lstStyle/>
          <a:p>
            <a:pPr defTabSz="685800"/>
            <a:r>
              <a:rPr lang="zh-CN" altLang="en-US" sz="2000" b="1" dirty="0">
                <a:latin typeface="微软雅黑" panose="020B0503020204020204" pitchFamily="34" charset="-122"/>
                <a:ea typeface="微软雅黑" panose="020B0503020204020204" pitchFamily="34" charset="-122"/>
                <a:sym typeface="+mn-ea"/>
              </a:rPr>
              <a:t>强军一代有我在</a:t>
            </a:r>
            <a:endParaRPr lang="zh-CN" altLang="en-US" sz="2000" b="1" dirty="0">
              <a:solidFill>
                <a:schemeClr val="tx1"/>
              </a:solidFill>
              <a:latin typeface="微软雅黑" panose="020B0503020204020204" pitchFamily="34" charset="-122"/>
              <a:ea typeface="微软雅黑" panose="020B0503020204020204" pitchFamily="34" charset="-122"/>
              <a:sym typeface="+mn-ea"/>
            </a:endParaRPr>
          </a:p>
          <a:p>
            <a:pPr defTabSz="685800"/>
            <a:endParaRPr lang="id-ID"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3482340" y="1071245"/>
            <a:ext cx="5205730" cy="3091815"/>
          </a:xfrm>
          <a:prstGeom prst="rect">
            <a:avLst/>
          </a:prstGeom>
          <a:noFill/>
        </p:spPr>
        <p:txBody>
          <a:bodyPr wrap="square" rtlCol="0" anchor="t">
            <a:spAutoFit/>
          </a:bodyPr>
          <a:p>
            <a:pPr>
              <a:lnSpc>
                <a:spcPct val="150000"/>
              </a:lnSpc>
            </a:pPr>
            <a:r>
              <a:rPr lang="en-US" altLang="zh-CN" sz="1600" b="1">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Q1</a:t>
            </a:r>
            <a:r>
              <a:rPr lang="zh-CN" altLang="en-US" sz="1600" b="1">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rPr>
              <a:t>：文职人员的身份属性是什么?</a:t>
            </a:r>
            <a:endParaRPr lang="zh-CN" altLang="en-US" sz="1600" b="1">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rPr>
              <a:t>在军队编制岗位从事管理工作和专业技术工作的非现役人员，是军队人员的组成部分。依法享有国家工作人员相应的权利，履行相应的义务。</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50000"/>
              </a:lnSpc>
              <a:buClrTx/>
              <a:buSzTx/>
              <a:buFontTx/>
            </a:pPr>
            <a:r>
              <a:rPr lang="en-US" altLang="zh-CN" sz="1600" b="1">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sym typeface="+mn-ea"/>
              </a:rPr>
              <a:t>Q2：文职人员岗位如何设置？</a:t>
            </a:r>
            <a:endParaRPr lang="en-US" altLang="zh-CN" sz="1600" b="1">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分为管理岗位和专业技术岗位两种类别。</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b="1">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sym typeface="+mn-ea"/>
              </a:rPr>
              <a:t>管理岗位</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是指担负领导职责或者管理任务的工作岗位;</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400" b="1">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sym typeface="+mn-ea"/>
              </a:rPr>
              <a:t>专业技术</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岗位是指从事专业技术和专业技能工作，具有相应专业技术、专业技能水平和能力要求的工作岗位。</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14400" y="1177290"/>
            <a:ext cx="2123502" cy="288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32"/>
          <p:cNvSpPr/>
          <p:nvPr/>
        </p:nvSpPr>
        <p:spPr>
          <a:xfrm>
            <a:off x="1561465" y="3165475"/>
            <a:ext cx="2354580" cy="1156335"/>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tx1">
              <a:lumMod val="65000"/>
              <a:lumOff val="35000"/>
            </a:schemeClr>
          </a:solidFill>
          <a:ln w="12700" cap="flat">
            <a:noFill/>
            <a:miter lim="400000"/>
          </a:ln>
          <a:effectLst/>
        </p:spPr>
        <p:txBody>
          <a:bodyPr wrap="square" lIns="0" tIns="0" rIns="0" bIns="0" numCol="1" anchor="t">
            <a:noAutofit/>
          </a:bodyPr>
          <a:p>
            <a:pPr lvl="0"/>
            <a:endParaRPr sz="2700">
              <a:cs typeface="+mn-ea"/>
              <a:sym typeface="+mn-lt"/>
            </a:endParaRPr>
          </a:p>
        </p:txBody>
      </p:sp>
      <p:sp>
        <p:nvSpPr>
          <p:cNvPr id="36" name="Shape 332"/>
          <p:cNvSpPr/>
          <p:nvPr/>
        </p:nvSpPr>
        <p:spPr>
          <a:xfrm>
            <a:off x="1561465" y="2470150"/>
            <a:ext cx="2354580" cy="1156335"/>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tx1">
              <a:lumMod val="65000"/>
              <a:lumOff val="35000"/>
            </a:schemeClr>
          </a:solidFill>
          <a:ln w="12700" cap="flat">
            <a:noFill/>
            <a:miter lim="400000"/>
          </a:ln>
          <a:effectLst/>
        </p:spPr>
        <p:txBody>
          <a:bodyPr wrap="square" lIns="0" tIns="0" rIns="0" bIns="0" numCol="1" anchor="t">
            <a:noAutofit/>
          </a:bodyPr>
          <a:p>
            <a:pPr lvl="0"/>
            <a:endParaRPr sz="2700">
              <a:cs typeface="+mn-ea"/>
              <a:sym typeface="+mn-lt"/>
            </a:endParaRPr>
          </a:p>
        </p:txBody>
      </p:sp>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TextBox 119"/>
          <p:cNvSpPr txBox="1"/>
          <p:nvPr/>
        </p:nvSpPr>
        <p:spPr>
          <a:xfrm>
            <a:off x="828309" y="220570"/>
            <a:ext cx="3130559" cy="398780"/>
          </a:xfrm>
          <a:prstGeom prst="rect">
            <a:avLst/>
          </a:prstGeom>
          <a:noFill/>
        </p:spPr>
        <p:txBody>
          <a:bodyPr wrap="square" rtlCol="0">
            <a:spAutoFit/>
          </a:bodyPr>
          <a:lstStyle/>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招录聘用基本程序</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22" name="Shape 332"/>
          <p:cNvSpPr/>
          <p:nvPr/>
        </p:nvSpPr>
        <p:spPr>
          <a:xfrm>
            <a:off x="1561465" y="1786890"/>
            <a:ext cx="2354580" cy="1156335"/>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tx1">
              <a:lumMod val="65000"/>
              <a:lumOff val="35000"/>
            </a:schemeClr>
          </a:solidFill>
          <a:ln w="12700" cap="flat">
            <a:noFill/>
            <a:miter lim="400000"/>
          </a:ln>
          <a:effectLst/>
        </p:spPr>
        <p:txBody>
          <a:bodyPr wrap="square" lIns="0" tIns="0" rIns="0" bIns="0" numCol="1" anchor="t">
            <a:noAutofit/>
          </a:bodyPr>
          <a:lstStyle/>
          <a:p>
            <a:pPr lvl="0"/>
            <a:endParaRPr sz="2700">
              <a:cs typeface="+mn-ea"/>
              <a:sym typeface="+mn-lt"/>
            </a:endParaRPr>
          </a:p>
        </p:txBody>
      </p:sp>
      <p:sp>
        <p:nvSpPr>
          <p:cNvPr id="23" name="Shape 334"/>
          <p:cNvSpPr/>
          <p:nvPr/>
        </p:nvSpPr>
        <p:spPr>
          <a:xfrm>
            <a:off x="1561465" y="1744345"/>
            <a:ext cx="2354580" cy="514985"/>
          </a:xfrm>
          <a:prstGeom prst="rect">
            <a:avLst/>
          </a:prstGeom>
          <a:solidFill>
            <a:schemeClr val="accent1"/>
          </a:solidFill>
          <a:ln w="12700" cap="flat">
            <a:noFill/>
            <a:miter lim="400000"/>
          </a:ln>
          <a:effectLst/>
        </p:spPr>
        <p:txBody>
          <a:bodyPr wrap="square" lIns="0" tIns="0" rIns="0" bIns="0" numCol="1" anchor="t">
            <a:noAutofit/>
          </a:bodyPr>
          <a:lstStyle/>
          <a:p>
            <a:pPr lvl="0"/>
            <a:endParaRPr sz="2700">
              <a:cs typeface="+mn-ea"/>
              <a:sym typeface="+mn-lt"/>
            </a:endParaRPr>
          </a:p>
        </p:txBody>
      </p:sp>
      <p:sp>
        <p:nvSpPr>
          <p:cNvPr id="29" name="Shape 338"/>
          <p:cNvSpPr/>
          <p:nvPr/>
        </p:nvSpPr>
        <p:spPr>
          <a:xfrm>
            <a:off x="1561465" y="3165475"/>
            <a:ext cx="2354580" cy="516255"/>
          </a:xfrm>
          <a:prstGeom prst="rect">
            <a:avLst/>
          </a:prstGeom>
          <a:solidFill>
            <a:schemeClr val="accent1"/>
          </a:solidFill>
          <a:ln w="12700" cap="flat">
            <a:noFill/>
            <a:miter lim="400000"/>
          </a:ln>
          <a:effectLst/>
        </p:spPr>
        <p:txBody>
          <a:bodyPr wrap="square" lIns="0" tIns="0" rIns="0" bIns="0" numCol="1" anchor="t">
            <a:noAutofit/>
          </a:bodyPr>
          <a:lstStyle/>
          <a:p>
            <a:pPr lvl="0"/>
            <a:endParaRPr sz="2700">
              <a:cs typeface="+mn-ea"/>
              <a:sym typeface="+mn-lt"/>
            </a:endParaRPr>
          </a:p>
        </p:txBody>
      </p:sp>
      <p:sp>
        <p:nvSpPr>
          <p:cNvPr id="31" name="Shape 342"/>
          <p:cNvSpPr/>
          <p:nvPr/>
        </p:nvSpPr>
        <p:spPr>
          <a:xfrm>
            <a:off x="1561465" y="2470150"/>
            <a:ext cx="2354580" cy="515620"/>
          </a:xfrm>
          <a:prstGeom prst="rect">
            <a:avLst/>
          </a:prstGeom>
          <a:solidFill>
            <a:schemeClr val="accent2"/>
          </a:solidFill>
          <a:ln w="12700" cap="flat">
            <a:noFill/>
            <a:miter lim="400000"/>
          </a:ln>
          <a:effectLst/>
        </p:spPr>
        <p:txBody>
          <a:bodyPr wrap="square" lIns="0" tIns="0" rIns="0" bIns="0" numCol="1" anchor="t">
            <a:noAutofit/>
          </a:bodyPr>
          <a:lstStyle/>
          <a:p>
            <a:pPr lvl="0"/>
            <a:endParaRPr sz="2700">
              <a:cs typeface="+mn-ea"/>
              <a:sym typeface="+mn-lt"/>
            </a:endParaRPr>
          </a:p>
        </p:txBody>
      </p:sp>
      <p:sp>
        <p:nvSpPr>
          <p:cNvPr id="38" name="Shape 342"/>
          <p:cNvSpPr/>
          <p:nvPr/>
        </p:nvSpPr>
        <p:spPr>
          <a:xfrm>
            <a:off x="1561465" y="3855720"/>
            <a:ext cx="2354580" cy="515620"/>
          </a:xfrm>
          <a:prstGeom prst="rect">
            <a:avLst/>
          </a:prstGeom>
          <a:solidFill>
            <a:schemeClr val="accent2"/>
          </a:solidFill>
          <a:ln w="12700" cap="flat">
            <a:noFill/>
            <a:miter lim="400000"/>
          </a:ln>
          <a:effectLst/>
        </p:spPr>
        <p:txBody>
          <a:bodyPr wrap="square" lIns="0" tIns="0" rIns="0" bIns="0" numCol="1" anchor="t">
            <a:noAutofit/>
          </a:bodyPr>
          <a:p>
            <a:pPr lvl="0"/>
            <a:endParaRPr sz="2700">
              <a:cs typeface="+mn-ea"/>
              <a:sym typeface="+mn-lt"/>
            </a:endParaRPr>
          </a:p>
        </p:txBody>
      </p:sp>
      <p:sp>
        <p:nvSpPr>
          <p:cNvPr id="40" name="Shape 332"/>
          <p:cNvSpPr/>
          <p:nvPr/>
        </p:nvSpPr>
        <p:spPr>
          <a:xfrm>
            <a:off x="3916045" y="2443480"/>
            <a:ext cx="930275" cy="1210310"/>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tx1">
              <a:lumMod val="65000"/>
              <a:lumOff val="35000"/>
            </a:schemeClr>
          </a:solidFill>
          <a:ln w="12700" cap="flat">
            <a:noFill/>
            <a:miter lim="400000"/>
          </a:ln>
          <a:effectLst/>
        </p:spPr>
        <p:txBody>
          <a:bodyPr wrap="square" lIns="0" tIns="0" rIns="0" bIns="0" numCol="1" anchor="t">
            <a:noAutofit/>
          </a:bodyPr>
          <a:p>
            <a:pPr lvl="0"/>
            <a:endParaRPr sz="2700">
              <a:cs typeface="+mn-ea"/>
              <a:sym typeface="+mn-lt"/>
            </a:endParaRPr>
          </a:p>
        </p:txBody>
      </p:sp>
      <p:sp>
        <p:nvSpPr>
          <p:cNvPr id="51" name="文本框 50"/>
          <p:cNvSpPr txBox="1"/>
          <p:nvPr/>
        </p:nvSpPr>
        <p:spPr>
          <a:xfrm>
            <a:off x="1790065" y="1831975"/>
            <a:ext cx="1896745" cy="368300"/>
          </a:xfrm>
          <a:prstGeom prst="rect">
            <a:avLst/>
          </a:prstGeom>
          <a:noFill/>
        </p:spPr>
        <p:txBody>
          <a:bodyPr wrap="square" rtlCol="0">
            <a:spAutoFit/>
          </a:bodyPr>
          <a:p>
            <a:pPr algn="ct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01  </a:t>
            </a: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指定计划</a:t>
            </a:r>
            <a:endPar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文本框 51"/>
          <p:cNvSpPr txBox="1"/>
          <p:nvPr/>
        </p:nvSpPr>
        <p:spPr>
          <a:xfrm>
            <a:off x="1790700" y="2527300"/>
            <a:ext cx="1896745" cy="368300"/>
          </a:xfrm>
          <a:prstGeom prst="rect">
            <a:avLst/>
          </a:prstGeom>
          <a:noFill/>
        </p:spPr>
        <p:txBody>
          <a:bodyPr wrap="square" rtlCol="0">
            <a:spAutoFit/>
          </a:bodyPr>
          <a:p>
            <a:pPr algn="ct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02  </a:t>
            </a: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发布信息</a:t>
            </a:r>
            <a:endPar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3" name="文本框 52"/>
          <p:cNvSpPr txBox="1"/>
          <p:nvPr/>
        </p:nvSpPr>
        <p:spPr>
          <a:xfrm>
            <a:off x="1790700" y="3239770"/>
            <a:ext cx="1896745" cy="368300"/>
          </a:xfrm>
          <a:prstGeom prst="rect">
            <a:avLst/>
          </a:prstGeom>
          <a:noFill/>
        </p:spPr>
        <p:txBody>
          <a:bodyPr wrap="square" rtlCol="0">
            <a:spAutoFit/>
          </a:bodyPr>
          <a:p>
            <a:pPr algn="ct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03  </a:t>
            </a: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资格审查</a:t>
            </a:r>
            <a:endPar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4" name="文本框 53"/>
          <p:cNvSpPr txBox="1"/>
          <p:nvPr/>
        </p:nvSpPr>
        <p:spPr>
          <a:xfrm>
            <a:off x="1790700" y="3953510"/>
            <a:ext cx="1896745" cy="368300"/>
          </a:xfrm>
          <a:prstGeom prst="rect">
            <a:avLst/>
          </a:prstGeom>
          <a:noFill/>
        </p:spPr>
        <p:txBody>
          <a:bodyPr wrap="square" rtlCol="0">
            <a:spAutoFit/>
          </a:bodyPr>
          <a:p>
            <a:pPr algn="ct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04  </a:t>
            </a: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统一考试</a:t>
            </a:r>
            <a:endPar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5" name="Shape 332"/>
          <p:cNvSpPr/>
          <p:nvPr/>
        </p:nvSpPr>
        <p:spPr>
          <a:xfrm>
            <a:off x="4845050" y="3108325"/>
            <a:ext cx="2354580" cy="1156335"/>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tx1">
              <a:lumMod val="65000"/>
              <a:lumOff val="35000"/>
            </a:schemeClr>
          </a:solidFill>
          <a:ln w="12700" cap="flat">
            <a:noFill/>
            <a:miter lim="400000"/>
          </a:ln>
          <a:effectLst/>
        </p:spPr>
        <p:txBody>
          <a:bodyPr wrap="square" lIns="0" tIns="0" rIns="0" bIns="0" numCol="1" anchor="t">
            <a:noAutofit/>
          </a:bodyPr>
          <a:p>
            <a:pPr lvl="0"/>
            <a:endParaRPr sz="2700">
              <a:cs typeface="+mn-ea"/>
              <a:sym typeface="+mn-lt"/>
            </a:endParaRPr>
          </a:p>
        </p:txBody>
      </p:sp>
      <p:sp>
        <p:nvSpPr>
          <p:cNvPr id="56" name="Shape 332"/>
          <p:cNvSpPr/>
          <p:nvPr/>
        </p:nvSpPr>
        <p:spPr>
          <a:xfrm>
            <a:off x="4845050" y="2413000"/>
            <a:ext cx="2354580" cy="1156335"/>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tx1">
              <a:lumMod val="65000"/>
              <a:lumOff val="35000"/>
            </a:schemeClr>
          </a:solidFill>
          <a:ln w="12700" cap="flat">
            <a:noFill/>
            <a:miter lim="400000"/>
          </a:ln>
          <a:effectLst/>
        </p:spPr>
        <p:txBody>
          <a:bodyPr wrap="square" lIns="0" tIns="0" rIns="0" bIns="0" numCol="1" anchor="t">
            <a:noAutofit/>
          </a:bodyPr>
          <a:p>
            <a:pPr lvl="0"/>
            <a:endParaRPr sz="2700">
              <a:cs typeface="+mn-ea"/>
              <a:sym typeface="+mn-lt"/>
            </a:endParaRPr>
          </a:p>
        </p:txBody>
      </p:sp>
      <p:sp>
        <p:nvSpPr>
          <p:cNvPr id="57" name="Shape 332"/>
          <p:cNvSpPr/>
          <p:nvPr/>
        </p:nvSpPr>
        <p:spPr>
          <a:xfrm>
            <a:off x="4845050" y="1729740"/>
            <a:ext cx="2354580" cy="1156335"/>
          </a:xfrm>
          <a:custGeom>
            <a:avLst/>
            <a:gdLst/>
            <a:ahLst/>
            <a:cxnLst>
              <a:cxn ang="0">
                <a:pos x="wd2" y="hd2"/>
              </a:cxn>
              <a:cxn ang="5400000">
                <a:pos x="wd2" y="hd2"/>
              </a:cxn>
              <a:cxn ang="10800000">
                <a:pos x="wd2" y="hd2"/>
              </a:cxn>
              <a:cxn ang="16200000">
                <a:pos x="wd2" y="hd2"/>
              </a:cxn>
            </a:cxnLst>
            <a:rect l="0" t="0" r="r" b="b"/>
            <a:pathLst>
              <a:path w="21600" h="21600" extrusionOk="0">
                <a:moveTo>
                  <a:pt x="0" y="12797"/>
                </a:moveTo>
                <a:lnTo>
                  <a:pt x="21600" y="0"/>
                </a:lnTo>
                <a:lnTo>
                  <a:pt x="21600" y="8803"/>
                </a:lnTo>
                <a:lnTo>
                  <a:pt x="0" y="21600"/>
                </a:lnTo>
                <a:lnTo>
                  <a:pt x="0" y="12797"/>
                </a:lnTo>
                <a:close/>
              </a:path>
            </a:pathLst>
          </a:custGeom>
          <a:solidFill>
            <a:schemeClr val="tx1">
              <a:lumMod val="65000"/>
              <a:lumOff val="35000"/>
            </a:schemeClr>
          </a:solidFill>
          <a:ln w="12700" cap="flat">
            <a:noFill/>
            <a:miter lim="400000"/>
          </a:ln>
          <a:effectLst/>
        </p:spPr>
        <p:txBody>
          <a:bodyPr wrap="square" lIns="0" tIns="0" rIns="0" bIns="0" numCol="1" anchor="t">
            <a:noAutofit/>
          </a:bodyPr>
          <a:p>
            <a:pPr lvl="0"/>
            <a:endParaRPr sz="2700">
              <a:cs typeface="+mn-ea"/>
              <a:sym typeface="+mn-lt"/>
            </a:endParaRPr>
          </a:p>
        </p:txBody>
      </p:sp>
      <p:sp>
        <p:nvSpPr>
          <p:cNvPr id="58" name="Shape 334"/>
          <p:cNvSpPr/>
          <p:nvPr/>
        </p:nvSpPr>
        <p:spPr>
          <a:xfrm>
            <a:off x="4845050" y="1687195"/>
            <a:ext cx="2354580" cy="514985"/>
          </a:xfrm>
          <a:prstGeom prst="rect">
            <a:avLst/>
          </a:prstGeom>
          <a:solidFill>
            <a:schemeClr val="accent1"/>
          </a:solidFill>
          <a:ln w="12700" cap="flat">
            <a:noFill/>
            <a:miter lim="400000"/>
          </a:ln>
          <a:effectLst/>
        </p:spPr>
        <p:txBody>
          <a:bodyPr wrap="square" lIns="0" tIns="0" rIns="0" bIns="0" numCol="1" anchor="t">
            <a:noAutofit/>
          </a:bodyPr>
          <a:p>
            <a:pPr lvl="0"/>
            <a:endParaRPr sz="2700">
              <a:cs typeface="+mn-ea"/>
              <a:sym typeface="+mn-lt"/>
            </a:endParaRPr>
          </a:p>
        </p:txBody>
      </p:sp>
      <p:sp>
        <p:nvSpPr>
          <p:cNvPr id="60" name="Shape 338"/>
          <p:cNvSpPr/>
          <p:nvPr/>
        </p:nvSpPr>
        <p:spPr>
          <a:xfrm>
            <a:off x="4845050" y="3108325"/>
            <a:ext cx="2354580" cy="516255"/>
          </a:xfrm>
          <a:prstGeom prst="rect">
            <a:avLst/>
          </a:prstGeom>
          <a:solidFill>
            <a:schemeClr val="accent1"/>
          </a:solidFill>
          <a:ln w="12700" cap="flat">
            <a:noFill/>
            <a:miter lim="400000"/>
          </a:ln>
          <a:effectLst/>
        </p:spPr>
        <p:txBody>
          <a:bodyPr wrap="square" lIns="0" tIns="0" rIns="0" bIns="0" numCol="1" anchor="t">
            <a:noAutofit/>
          </a:bodyPr>
          <a:p>
            <a:pPr lvl="0"/>
            <a:endParaRPr sz="2700">
              <a:cs typeface="+mn-ea"/>
              <a:sym typeface="+mn-lt"/>
            </a:endParaRPr>
          </a:p>
        </p:txBody>
      </p:sp>
      <p:sp>
        <p:nvSpPr>
          <p:cNvPr id="61" name="Shape 342"/>
          <p:cNvSpPr/>
          <p:nvPr/>
        </p:nvSpPr>
        <p:spPr>
          <a:xfrm>
            <a:off x="4845050" y="2413000"/>
            <a:ext cx="2354580" cy="515620"/>
          </a:xfrm>
          <a:prstGeom prst="rect">
            <a:avLst/>
          </a:prstGeom>
          <a:solidFill>
            <a:schemeClr val="accent2"/>
          </a:solidFill>
          <a:ln w="12700" cap="flat">
            <a:noFill/>
            <a:miter lim="400000"/>
          </a:ln>
          <a:effectLst/>
        </p:spPr>
        <p:txBody>
          <a:bodyPr wrap="square" lIns="0" tIns="0" rIns="0" bIns="0" numCol="1" anchor="t">
            <a:noAutofit/>
          </a:bodyPr>
          <a:p>
            <a:pPr lvl="0"/>
            <a:endParaRPr sz="2700">
              <a:cs typeface="+mn-ea"/>
              <a:sym typeface="+mn-lt"/>
            </a:endParaRPr>
          </a:p>
        </p:txBody>
      </p:sp>
      <p:sp>
        <p:nvSpPr>
          <p:cNvPr id="64" name="Shape 342"/>
          <p:cNvSpPr/>
          <p:nvPr/>
        </p:nvSpPr>
        <p:spPr>
          <a:xfrm>
            <a:off x="4845050" y="3798570"/>
            <a:ext cx="2354580" cy="515620"/>
          </a:xfrm>
          <a:prstGeom prst="rect">
            <a:avLst/>
          </a:prstGeom>
          <a:solidFill>
            <a:schemeClr val="accent2"/>
          </a:solidFill>
          <a:ln w="12700" cap="flat">
            <a:noFill/>
            <a:miter lim="400000"/>
          </a:ln>
          <a:effectLst/>
        </p:spPr>
        <p:txBody>
          <a:bodyPr wrap="square" lIns="0" tIns="0" rIns="0" bIns="0" numCol="1" anchor="t">
            <a:noAutofit/>
          </a:bodyPr>
          <a:p>
            <a:pPr lvl="0"/>
            <a:endParaRPr sz="2700">
              <a:cs typeface="+mn-ea"/>
              <a:sym typeface="+mn-lt"/>
            </a:endParaRPr>
          </a:p>
        </p:txBody>
      </p:sp>
      <p:sp>
        <p:nvSpPr>
          <p:cNvPr id="67" name="文本框 66"/>
          <p:cNvSpPr txBox="1"/>
          <p:nvPr/>
        </p:nvSpPr>
        <p:spPr>
          <a:xfrm>
            <a:off x="5073650" y="1774825"/>
            <a:ext cx="1896745" cy="368300"/>
          </a:xfrm>
          <a:prstGeom prst="rect">
            <a:avLst/>
          </a:prstGeom>
          <a:noFill/>
        </p:spPr>
        <p:txBody>
          <a:bodyPr wrap="square" rtlCol="0">
            <a:spAutoFit/>
          </a:bodyPr>
          <a:p>
            <a:pPr algn="ct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05  </a:t>
            </a: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审批备案</a:t>
            </a:r>
            <a:endPar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1" name="文本框 70"/>
          <p:cNvSpPr txBox="1"/>
          <p:nvPr/>
        </p:nvSpPr>
        <p:spPr>
          <a:xfrm>
            <a:off x="5074285" y="2470150"/>
            <a:ext cx="1896745" cy="368300"/>
          </a:xfrm>
          <a:prstGeom prst="rect">
            <a:avLst/>
          </a:prstGeom>
          <a:noFill/>
        </p:spPr>
        <p:txBody>
          <a:bodyPr wrap="square" rtlCol="0">
            <a:spAutoFit/>
          </a:bodyPr>
          <a:p>
            <a:pPr algn="ct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06  </a:t>
            </a: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结果公示</a:t>
            </a:r>
            <a:endPar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2" name="文本框 71"/>
          <p:cNvSpPr txBox="1"/>
          <p:nvPr/>
        </p:nvSpPr>
        <p:spPr>
          <a:xfrm>
            <a:off x="5074285" y="3182620"/>
            <a:ext cx="1896745" cy="368300"/>
          </a:xfrm>
          <a:prstGeom prst="rect">
            <a:avLst/>
          </a:prstGeom>
          <a:noFill/>
        </p:spPr>
        <p:txBody>
          <a:bodyPr wrap="square" rtlCol="0">
            <a:spAutoFit/>
          </a:bodyPr>
          <a:p>
            <a:pPr algn="ct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07  </a:t>
            </a: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政治考核</a:t>
            </a:r>
            <a:endPar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3" name="文本框 72"/>
          <p:cNvSpPr txBox="1"/>
          <p:nvPr/>
        </p:nvSpPr>
        <p:spPr>
          <a:xfrm>
            <a:off x="5074285" y="3896360"/>
            <a:ext cx="1896745" cy="368300"/>
          </a:xfrm>
          <a:prstGeom prst="rect">
            <a:avLst/>
          </a:prstGeom>
          <a:noFill/>
        </p:spPr>
        <p:txBody>
          <a:bodyPr wrap="square" rtlCol="0">
            <a:spAutoFit/>
          </a:bodyPr>
          <a:p>
            <a:pPr algn="ct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08  </a:t>
            </a: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面试体检</a:t>
            </a:r>
            <a:endPar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4" name="文本框 73"/>
          <p:cNvSpPr txBox="1"/>
          <p:nvPr/>
        </p:nvSpPr>
        <p:spPr>
          <a:xfrm>
            <a:off x="1078230" y="676910"/>
            <a:ext cx="6817360" cy="922020"/>
          </a:xfrm>
          <a:prstGeom prst="rect">
            <a:avLst/>
          </a:prstGeom>
          <a:noFill/>
        </p:spPr>
        <p:txBody>
          <a:bodyPr wrap="square" rtlCol="0">
            <a:spAutoFit/>
          </a:bodyPr>
          <a:p>
            <a:pPr>
              <a:lnSpc>
                <a:spcPct val="150000"/>
              </a:lnSpc>
            </a:pPr>
            <a:r>
              <a:rPr lang="zh-CN" altLang="en-US" b="1">
                <a:latin typeface="微软雅黑" panose="020B0503020204020204" pitchFamily="34" charset="-122"/>
                <a:ea typeface="微软雅黑" panose="020B0503020204020204" pitchFamily="34" charset="-122"/>
              </a:rPr>
              <a:t>面向社会公开招考文职人员，一般按照以下程序进行。</a:t>
            </a:r>
            <a:endParaRPr lang="zh-CN" altLang="en-US" b="1">
              <a:latin typeface="微软雅黑" panose="020B0503020204020204" pitchFamily="34" charset="-122"/>
              <a:ea typeface="微软雅黑" panose="020B0503020204020204" pitchFamily="34" charset="-122"/>
            </a:endParaRPr>
          </a:p>
          <a:p>
            <a:pPr>
              <a:lnSpc>
                <a:spcPct val="150000"/>
              </a:lnSpc>
            </a:pPr>
            <a:r>
              <a:rPr lang="zh-CN" altLang="en-US" b="1">
                <a:latin typeface="微软雅黑" panose="020B0503020204020204" pitchFamily="34" charset="-122"/>
                <a:ea typeface="微软雅黑" panose="020B0503020204020204" pitchFamily="34" charset="-122"/>
              </a:rPr>
              <a:t>其中，考试工作由</a:t>
            </a:r>
            <a:r>
              <a:rPr lang="zh-CN" altLang="en-US" b="1">
                <a:solidFill>
                  <a:schemeClr val="accent1"/>
                </a:solidFill>
                <a:latin typeface="微软雅黑" panose="020B0503020204020204" pitchFamily="34" charset="-122"/>
                <a:ea typeface="微软雅黑" panose="020B0503020204020204" pitchFamily="34" charset="-122"/>
              </a:rPr>
              <a:t>全军统一组织</a:t>
            </a:r>
            <a:r>
              <a:rPr lang="zh-CN" altLang="en-US" b="1">
                <a:latin typeface="微软雅黑" panose="020B0503020204020204" pitchFamily="34" charset="-122"/>
                <a:ea typeface="微软雅黑" panose="020B0503020204020204" pitchFamily="34" charset="-122"/>
              </a:rPr>
              <a:t>实施。</a:t>
            </a:r>
            <a:endParaRPr lang="zh-CN" altLang="en-US" b="1">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5785" y="1506855"/>
            <a:ext cx="1666875" cy="945515"/>
          </a:xfrm>
          <a:prstGeom prst="rect">
            <a:avLst/>
          </a:prstGeom>
          <a:noFill/>
          <a:ln w="3175" cmpd="sng">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7" name="Rectangle 6"/>
          <p:cNvSpPr/>
          <p:nvPr/>
        </p:nvSpPr>
        <p:spPr>
          <a:xfrm>
            <a:off x="1835846" y="1507100"/>
            <a:ext cx="1667100" cy="391444"/>
          </a:xfrm>
          <a:prstGeom prst="rect">
            <a:avLst/>
          </a:prstGeom>
          <a:solidFill>
            <a:schemeClr val="accent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sz="1050" b="1" dirty="0">
                <a:solidFill>
                  <a:schemeClr val="tx1"/>
                </a:solidFill>
                <a:latin typeface="微软雅黑" panose="020B0503020204020204" pitchFamily="34" charset="-122"/>
                <a:ea typeface="微软雅黑" panose="020B0503020204020204" pitchFamily="34" charset="-122"/>
                <a:cs typeface="+mn-ea"/>
                <a:sym typeface="+mn-lt"/>
              </a:rPr>
              <a:t>考试公告</a:t>
            </a:r>
            <a:endParaRPr lang="zh-CN" sz="105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6" name="Rectangle 15"/>
          <p:cNvSpPr/>
          <p:nvPr/>
        </p:nvSpPr>
        <p:spPr>
          <a:xfrm>
            <a:off x="3595370" y="1506855"/>
            <a:ext cx="1666875" cy="946150"/>
          </a:xfrm>
          <a:prstGeom prst="rect">
            <a:avLst/>
          </a:prstGeom>
          <a:noFill/>
          <a:ln w="3175" cmpd="sng">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7" name="Rectangle 16"/>
          <p:cNvSpPr/>
          <p:nvPr/>
        </p:nvSpPr>
        <p:spPr>
          <a:xfrm>
            <a:off x="3595100" y="1507100"/>
            <a:ext cx="1667100" cy="391444"/>
          </a:xfrm>
          <a:prstGeom prst="rect">
            <a:avLst/>
          </a:prstGeom>
          <a:solidFill>
            <a:schemeClr val="accent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sz="1050" b="1" dirty="0">
                <a:solidFill>
                  <a:schemeClr val="tx1"/>
                </a:solidFill>
                <a:latin typeface="微软雅黑" panose="020B0503020204020204" pitchFamily="34" charset="-122"/>
                <a:ea typeface="微软雅黑" panose="020B0503020204020204" pitchFamily="34" charset="-122"/>
                <a:cs typeface="+mn-ea"/>
                <a:sym typeface="+mn-lt"/>
              </a:rPr>
              <a:t>报名时间</a:t>
            </a:r>
            <a:endParaRPr lang="zh-CN" sz="105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 name="TextBox 3"/>
          <p:cNvSpPr txBox="1"/>
          <p:nvPr/>
        </p:nvSpPr>
        <p:spPr>
          <a:xfrm>
            <a:off x="1835846" y="1897902"/>
            <a:ext cx="1667100" cy="398780"/>
          </a:xfrm>
          <a:prstGeom prst="rect">
            <a:avLst/>
          </a:prstGeom>
          <a:noFill/>
        </p:spPr>
        <p:txBody>
          <a:bodyPr wrap="square" rtlCol="0">
            <a:spAutoFit/>
          </a:bodyPr>
          <a:lstStyle/>
          <a:p>
            <a:pPr algn="ctr">
              <a:lnSpc>
                <a:spcPct val="200000"/>
              </a:lnSpc>
            </a:pPr>
            <a:r>
              <a:rPr 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预计</a:t>
            </a: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1</a:t>
            </a: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月出公告</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9" name="TextBox 18"/>
          <p:cNvSpPr txBox="1"/>
          <p:nvPr/>
        </p:nvSpPr>
        <p:spPr>
          <a:xfrm>
            <a:off x="3595101" y="1897902"/>
            <a:ext cx="1667100" cy="398780"/>
          </a:xfrm>
          <a:prstGeom prst="rect">
            <a:avLst/>
          </a:prstGeom>
          <a:noFill/>
        </p:spPr>
        <p:txBody>
          <a:bodyPr wrap="square" rtlCol="0">
            <a:spAutoFit/>
          </a:bodyPr>
          <a:lstStyle/>
          <a:p>
            <a:pPr algn="ctr">
              <a:lnSpc>
                <a:spcPct val="200000"/>
              </a:lnSpc>
            </a:pPr>
            <a:r>
              <a:rPr 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预计报名时间</a:t>
            </a: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月中上旬</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Rectangle 26"/>
          <p:cNvSpPr/>
          <p:nvPr/>
        </p:nvSpPr>
        <p:spPr>
          <a:xfrm>
            <a:off x="5355590" y="1506855"/>
            <a:ext cx="1666875" cy="944880"/>
          </a:xfrm>
          <a:prstGeom prst="rect">
            <a:avLst/>
          </a:prstGeom>
          <a:noFill/>
          <a:ln w="3175" cmpd="sng">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33" name="Rectangle 32"/>
          <p:cNvSpPr/>
          <p:nvPr/>
        </p:nvSpPr>
        <p:spPr>
          <a:xfrm>
            <a:off x="5355743" y="1507100"/>
            <a:ext cx="1667100" cy="391444"/>
          </a:xfrm>
          <a:prstGeom prst="rect">
            <a:avLst/>
          </a:prstGeom>
          <a:solidFill>
            <a:schemeClr val="accent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sz="1050" b="1" dirty="0">
                <a:solidFill>
                  <a:schemeClr val="tx1"/>
                </a:solidFill>
                <a:latin typeface="微软雅黑" panose="020B0503020204020204" pitchFamily="34" charset="-122"/>
                <a:ea typeface="微软雅黑" panose="020B0503020204020204" pitchFamily="34" charset="-122"/>
                <a:cs typeface="+mn-ea"/>
                <a:sym typeface="+mn-lt"/>
              </a:rPr>
              <a:t>笔试时间</a:t>
            </a:r>
            <a:endParaRPr lang="zh-CN" sz="105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37" name="TextBox 36"/>
          <p:cNvSpPr txBox="1"/>
          <p:nvPr/>
        </p:nvSpPr>
        <p:spPr>
          <a:xfrm>
            <a:off x="5355743" y="1897902"/>
            <a:ext cx="1667100" cy="398780"/>
          </a:xfrm>
          <a:prstGeom prst="rect">
            <a:avLst/>
          </a:prstGeom>
          <a:noFill/>
        </p:spPr>
        <p:txBody>
          <a:bodyPr wrap="square" rtlCol="0">
            <a:spAutoFit/>
          </a:bodyPr>
          <a:lstStyle/>
          <a:p>
            <a:pPr algn="ctr">
              <a:lnSpc>
                <a:spcPct val="200000"/>
              </a:lnSpc>
            </a:pPr>
            <a:r>
              <a:rPr 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预计笔试时间</a:t>
            </a: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月下旬</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 name="Rectangle 1"/>
          <p:cNvSpPr/>
          <p:nvPr/>
        </p:nvSpPr>
        <p:spPr>
          <a:xfrm>
            <a:off x="1835785" y="2618740"/>
            <a:ext cx="1666875" cy="945515"/>
          </a:xfrm>
          <a:prstGeom prst="rect">
            <a:avLst/>
          </a:prstGeom>
          <a:noFill/>
          <a:ln w="3175" cmpd="sng">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p>
            <a:pPr algn="ctr"/>
            <a:endParaRPr lang="en-US" sz="135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5" name="Rectangle 6"/>
          <p:cNvSpPr/>
          <p:nvPr/>
        </p:nvSpPr>
        <p:spPr>
          <a:xfrm>
            <a:off x="1835846" y="2618985"/>
            <a:ext cx="1667100" cy="391444"/>
          </a:xfrm>
          <a:prstGeom prst="rect">
            <a:avLst/>
          </a:prstGeom>
          <a:solidFill>
            <a:schemeClr val="accent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p>
            <a:pPr algn="ctr"/>
            <a:r>
              <a:rPr lang="zh-CN" sz="1050" b="1" dirty="0">
                <a:solidFill>
                  <a:schemeClr val="tx1"/>
                </a:solidFill>
                <a:latin typeface="微软雅黑" panose="020B0503020204020204" pitchFamily="34" charset="-122"/>
                <a:ea typeface="微软雅黑" panose="020B0503020204020204" pitchFamily="34" charset="-122"/>
                <a:cs typeface="+mn-ea"/>
                <a:sym typeface="+mn-lt"/>
              </a:rPr>
              <a:t>招生人数</a:t>
            </a:r>
            <a:endParaRPr lang="zh-CN" sz="105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6" name="Rectangle 15"/>
          <p:cNvSpPr/>
          <p:nvPr/>
        </p:nvSpPr>
        <p:spPr>
          <a:xfrm>
            <a:off x="3595370" y="2618740"/>
            <a:ext cx="1666875" cy="946150"/>
          </a:xfrm>
          <a:prstGeom prst="rect">
            <a:avLst/>
          </a:prstGeom>
          <a:noFill/>
          <a:ln w="3175" cmpd="sng">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p>
            <a:pPr algn="ctr"/>
            <a:endParaRPr lang="en-US" sz="135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8" name="Rectangle 16"/>
          <p:cNvSpPr/>
          <p:nvPr/>
        </p:nvSpPr>
        <p:spPr>
          <a:xfrm>
            <a:off x="3595100" y="2618985"/>
            <a:ext cx="1667100" cy="391444"/>
          </a:xfrm>
          <a:prstGeom prst="rect">
            <a:avLst/>
          </a:prstGeom>
          <a:solidFill>
            <a:schemeClr val="accent2"/>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p>
            <a:pPr algn="ctr"/>
            <a:r>
              <a:rPr lang="zh-CN" sz="1050" b="1" dirty="0">
                <a:solidFill>
                  <a:schemeClr val="tx1"/>
                </a:solidFill>
                <a:latin typeface="微软雅黑" panose="020B0503020204020204" pitchFamily="34" charset="-122"/>
                <a:ea typeface="微软雅黑" panose="020B0503020204020204" pitchFamily="34" charset="-122"/>
                <a:cs typeface="+mn-ea"/>
                <a:sym typeface="+mn-lt"/>
              </a:rPr>
              <a:t>岗位筛选</a:t>
            </a:r>
            <a:endParaRPr lang="zh-CN" sz="105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9" name="TextBox 3"/>
          <p:cNvSpPr txBox="1"/>
          <p:nvPr/>
        </p:nvSpPr>
        <p:spPr>
          <a:xfrm>
            <a:off x="1835846" y="3009787"/>
            <a:ext cx="1667100" cy="553085"/>
          </a:xfrm>
          <a:prstGeom prst="rect">
            <a:avLst/>
          </a:prstGeom>
          <a:noFill/>
        </p:spPr>
        <p:txBody>
          <a:bodyPr wrap="square" rtlCol="0">
            <a:spAutoFit/>
          </a:bodyPr>
          <a:p>
            <a:pPr algn="ctr">
              <a:lnSpc>
                <a:spcPct val="150000"/>
              </a:lnSpc>
            </a:pPr>
            <a:r>
              <a:rPr 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20</a:t>
            </a: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年逐年增长</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ctr">
              <a:lnSpc>
                <a:spcPct val="150000"/>
              </a:lnSpc>
            </a:pP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招生</a:t>
            </a:r>
            <a:r>
              <a:rPr lang="en-US" alt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27000</a:t>
            </a: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余人</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0" name="TextBox 18"/>
          <p:cNvSpPr txBox="1"/>
          <p:nvPr/>
        </p:nvSpPr>
        <p:spPr>
          <a:xfrm>
            <a:off x="3595101" y="3009787"/>
            <a:ext cx="1667100" cy="706755"/>
          </a:xfrm>
          <a:prstGeom prst="rect">
            <a:avLst/>
          </a:prstGeom>
          <a:noFill/>
        </p:spPr>
        <p:txBody>
          <a:bodyPr wrap="square" rtlCol="0">
            <a:spAutoFit/>
          </a:bodyPr>
          <a:p>
            <a:pPr algn="ctr">
              <a:lnSpc>
                <a:spcPct val="150000"/>
              </a:lnSpc>
              <a:buClrTx/>
              <a:buSzTx/>
              <a:buNone/>
            </a:pP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根据岗位要求</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ctr">
              <a:lnSpc>
                <a:spcPct val="150000"/>
              </a:lnSpc>
              <a:buClrTx/>
              <a:buSzTx/>
              <a:buNone/>
            </a:pPr>
            <a:r>
              <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和专业限制选择</a:t>
            </a:r>
            <a:endParaRPr 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1" name="Rectangle 26"/>
          <p:cNvSpPr/>
          <p:nvPr/>
        </p:nvSpPr>
        <p:spPr>
          <a:xfrm>
            <a:off x="5355590" y="2618740"/>
            <a:ext cx="1666875" cy="944880"/>
          </a:xfrm>
          <a:prstGeom prst="rect">
            <a:avLst/>
          </a:prstGeom>
          <a:noFill/>
          <a:ln w="3175" cmpd="sng">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p>
            <a:pPr algn="ctr"/>
            <a:endParaRPr lang="en-US" sz="1350" b="1">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2" name="Rectangle 32"/>
          <p:cNvSpPr/>
          <p:nvPr/>
        </p:nvSpPr>
        <p:spPr>
          <a:xfrm>
            <a:off x="5355743" y="2618985"/>
            <a:ext cx="1667100" cy="391444"/>
          </a:xfrm>
          <a:prstGeom prst="rect">
            <a:avLst/>
          </a:prstGeom>
          <a:solidFill>
            <a:schemeClr val="accent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p>
            <a:pPr algn="ctr"/>
            <a:r>
              <a:rPr lang="zh-CN" sz="1050" b="1" dirty="0">
                <a:solidFill>
                  <a:schemeClr val="tx1"/>
                </a:solidFill>
                <a:latin typeface="微软雅黑" panose="020B0503020204020204" pitchFamily="34" charset="-122"/>
                <a:ea typeface="微软雅黑" panose="020B0503020204020204" pitchFamily="34" charset="-122"/>
                <a:cs typeface="+mn-ea"/>
                <a:sym typeface="+mn-lt"/>
              </a:rPr>
              <a:t>专业课选择</a:t>
            </a:r>
            <a:endParaRPr lang="zh-CN" sz="1050" b="1" dirty="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5" name="TextBox 36"/>
          <p:cNvSpPr txBox="1"/>
          <p:nvPr/>
        </p:nvSpPr>
        <p:spPr>
          <a:xfrm>
            <a:off x="5355743" y="3009787"/>
            <a:ext cx="1667100" cy="553085"/>
          </a:xfrm>
          <a:prstGeom prst="rect">
            <a:avLst/>
          </a:prstGeom>
          <a:noFill/>
        </p:spPr>
        <p:txBody>
          <a:bodyPr wrap="square" rtlCol="0">
            <a:spAutoFit/>
          </a:bodyPr>
          <a:p>
            <a:pPr algn="ctr">
              <a:lnSpc>
                <a:spcPct val="150000"/>
              </a:lnSpc>
            </a:pPr>
            <a:r>
              <a:rPr 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根据自己专业筛选</a:t>
            </a:r>
            <a:endParaRPr 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ctr">
              <a:lnSpc>
                <a:spcPct val="150000"/>
              </a:lnSpc>
            </a:pPr>
            <a:r>
              <a:rPr 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竞争小合适的岗位</a:t>
            </a:r>
            <a:endParaRPr lang="zh-CN"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50" name="TextBox 119"/>
          <p:cNvSpPr txBox="1"/>
          <p:nvPr/>
        </p:nvSpPr>
        <p:spPr>
          <a:xfrm>
            <a:off x="828309" y="220570"/>
            <a:ext cx="3130559"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招录聘用基本程序</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
        <p:nvSpPr>
          <p:cNvPr id="31" name="等腰三角形 30"/>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512696" y="2102465"/>
            <a:ext cx="5824538" cy="1329690"/>
            <a:chOff x="4343400" y="2152174"/>
            <a:chExt cx="7766050" cy="1772920"/>
          </a:xfrm>
        </p:grpSpPr>
        <p:sp>
          <p:nvSpPr>
            <p:cNvPr id="20" name="矩形 60"/>
            <p:cNvSpPr/>
            <p:nvPr/>
          </p:nvSpPr>
          <p:spPr>
            <a:xfrm>
              <a:off x="4476751" y="2152174"/>
              <a:ext cx="7632699" cy="1107440"/>
            </a:xfrm>
            <a:prstGeom prst="rect">
              <a:avLst/>
            </a:prstGeom>
            <a:noFill/>
            <a:ln w="9525">
              <a:noFill/>
            </a:ln>
          </p:spPr>
          <p:txBody>
            <a:bodyPr lIns="0" tIns="0" rIns="0" bIns="0">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5400" b="1" dirty="0">
                  <a:solidFill>
                    <a:schemeClr val="accent1"/>
                  </a:solidFill>
                  <a:latin typeface="微软雅黑" panose="020B0503020204020204" pitchFamily="34" charset="-122"/>
                  <a:ea typeface="微软雅黑" panose="020B0503020204020204" pitchFamily="34" charset="-122"/>
                  <a:cs typeface="+mn-ea"/>
                  <a:sym typeface="+mn-lt"/>
                </a:rPr>
                <a:t>寻找职业机遇</a:t>
              </a:r>
              <a:endParaRPr lang="zh-CN" altLang="en-US" sz="5400" b="1" dirty="0">
                <a:solidFill>
                  <a:schemeClr val="accent1"/>
                </a:solidFill>
                <a:latin typeface="微软雅黑" panose="020B0503020204020204" pitchFamily="34" charset="-122"/>
                <a:ea typeface="微软雅黑" panose="020B0503020204020204" pitchFamily="34" charset="-122"/>
                <a:cs typeface="+mn-ea"/>
                <a:sym typeface="+mn-lt"/>
              </a:endParaRPr>
            </a:p>
          </p:txBody>
        </p:sp>
        <p:sp>
          <p:nvSpPr>
            <p:cNvPr id="21" name="TextBox 65"/>
            <p:cNvSpPr txBox="1"/>
            <p:nvPr/>
          </p:nvSpPr>
          <p:spPr>
            <a:xfrm>
              <a:off x="4624493" y="3495834"/>
              <a:ext cx="2313940" cy="4292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绘制职业地图</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2" name="TextBox 66"/>
            <p:cNvSpPr txBox="1"/>
            <p:nvPr/>
          </p:nvSpPr>
          <p:spPr>
            <a:xfrm>
              <a:off x="7790173" y="3495834"/>
              <a:ext cx="2337646" cy="4292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stStyle>
            <a:p>
              <a:pPr marL="0" indent="0" eaLnBrk="1" hangingPunct="1">
                <a:spcBef>
                  <a:spcPct val="0"/>
                </a:spcBef>
                <a:buNone/>
              </a:pP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客观了解职业</a:t>
              </a:r>
              <a:endPar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3" name="Freeform 21"/>
            <p:cNvSpPr>
              <a:spLocks noEditPoints="1"/>
            </p:cNvSpPr>
            <p:nvPr/>
          </p:nvSpPr>
          <p:spPr>
            <a:xfrm>
              <a:off x="4343400" y="3562350"/>
              <a:ext cx="266700" cy="268288"/>
            </a:xfrm>
            <a:custGeom>
              <a:avLst/>
              <a:gdLst/>
              <a:ahLst/>
              <a:cxnLst>
                <a:cxn ang="0">
                  <a:pos x="151984808" y="0"/>
                </a:cxn>
                <a:cxn ang="0">
                  <a:pos x="303969615" y="153800109"/>
                </a:cxn>
                <a:cxn ang="0">
                  <a:pos x="151984808" y="307600218"/>
                </a:cxn>
                <a:cxn ang="0">
                  <a:pos x="0" y="153800109"/>
                </a:cxn>
                <a:cxn ang="0">
                  <a:pos x="151984808" y="0"/>
                </a:cxn>
                <a:cxn ang="0">
                  <a:pos x="128602968" y="261591119"/>
                </a:cxn>
                <a:cxn ang="0">
                  <a:pos x="175366647" y="261591119"/>
                </a:cxn>
                <a:cxn ang="0">
                  <a:pos x="175366647" y="178776117"/>
                </a:cxn>
                <a:cxn ang="0">
                  <a:pos x="258504104" y="178776117"/>
                </a:cxn>
                <a:cxn ang="0">
                  <a:pos x="258504104" y="130138024"/>
                </a:cxn>
                <a:cxn ang="0">
                  <a:pos x="175366647" y="130138024"/>
                </a:cxn>
                <a:cxn ang="0">
                  <a:pos x="175366647" y="46009099"/>
                </a:cxn>
                <a:cxn ang="0">
                  <a:pos x="128602968" y="46009099"/>
                </a:cxn>
                <a:cxn ang="0">
                  <a:pos x="128602968" y="130138024"/>
                </a:cxn>
                <a:cxn ang="0">
                  <a:pos x="45465512" y="130138024"/>
                </a:cxn>
                <a:cxn ang="0">
                  <a:pos x="45465512" y="178776117"/>
                </a:cxn>
                <a:cxn ang="0">
                  <a:pos x="128602968" y="178776117"/>
                </a:cxn>
                <a:cxn ang="0">
                  <a:pos x="128602968" y="26159111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accent2"/>
            </a:solidFill>
            <a:ln w="9525">
              <a:noFill/>
            </a:ln>
          </p:spPr>
          <p:txBody>
            <a:bodyPr/>
            <a:lstStyle/>
            <a:p>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
          <p:nvSpPr>
            <p:cNvPr id="24" name="Freeform 22"/>
            <p:cNvSpPr>
              <a:spLocks noEditPoints="1"/>
            </p:cNvSpPr>
            <p:nvPr/>
          </p:nvSpPr>
          <p:spPr>
            <a:xfrm>
              <a:off x="7520635" y="3562350"/>
              <a:ext cx="266700" cy="268288"/>
            </a:xfrm>
            <a:custGeom>
              <a:avLst/>
              <a:gdLst/>
              <a:ahLst/>
              <a:cxnLst>
                <a:cxn ang="0">
                  <a:pos x="151984808" y="0"/>
                </a:cxn>
                <a:cxn ang="0">
                  <a:pos x="303969615" y="153800109"/>
                </a:cxn>
                <a:cxn ang="0">
                  <a:pos x="151984808" y="307600218"/>
                </a:cxn>
                <a:cxn ang="0">
                  <a:pos x="0" y="153800109"/>
                </a:cxn>
                <a:cxn ang="0">
                  <a:pos x="151984808" y="0"/>
                </a:cxn>
                <a:cxn ang="0">
                  <a:pos x="128602968" y="261591119"/>
                </a:cxn>
                <a:cxn ang="0">
                  <a:pos x="175366647" y="261591119"/>
                </a:cxn>
                <a:cxn ang="0">
                  <a:pos x="175366647" y="178776117"/>
                </a:cxn>
                <a:cxn ang="0">
                  <a:pos x="258504104" y="178776117"/>
                </a:cxn>
                <a:cxn ang="0">
                  <a:pos x="258504104" y="128824101"/>
                </a:cxn>
                <a:cxn ang="0">
                  <a:pos x="175366647" y="128824101"/>
                </a:cxn>
                <a:cxn ang="0">
                  <a:pos x="175366647" y="46009099"/>
                </a:cxn>
                <a:cxn ang="0">
                  <a:pos x="128602968" y="46009099"/>
                </a:cxn>
                <a:cxn ang="0">
                  <a:pos x="128602968" y="128824101"/>
                </a:cxn>
                <a:cxn ang="0">
                  <a:pos x="45465512" y="128824101"/>
                </a:cxn>
                <a:cxn ang="0">
                  <a:pos x="45465512" y="178776117"/>
                </a:cxn>
                <a:cxn ang="0">
                  <a:pos x="128602968" y="178776117"/>
                </a:cxn>
                <a:cxn ang="0">
                  <a:pos x="128602968" y="261591119"/>
                </a:cxn>
              </a:cxnLst>
              <a:rect l="0" t="0" r="0" b="0"/>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accent2"/>
            </a:solidFill>
            <a:ln w="9525">
              <a:noFill/>
            </a:ln>
          </p:spPr>
          <p:txBody>
            <a:bodyPr/>
            <a:lstStyle/>
            <a:p>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grpSp>
      <p:sp>
        <p:nvSpPr>
          <p:cNvPr id="27" name="文本框 26"/>
          <p:cNvSpPr txBox="1"/>
          <p:nvPr/>
        </p:nvSpPr>
        <p:spPr>
          <a:xfrm>
            <a:off x="3815715" y="1078232"/>
            <a:ext cx="1531620" cy="1014730"/>
          </a:xfrm>
          <a:prstGeom prst="rect">
            <a:avLst/>
          </a:prstGeom>
          <a:noFill/>
        </p:spPr>
        <p:txBody>
          <a:bodyPr wrap="square" rtlCol="0">
            <a:spAutoFit/>
          </a:bodyPr>
          <a:lstStyle/>
          <a:p>
            <a:pPr algn="ctr"/>
            <a:r>
              <a:rPr lang="en-US" altLang="zh-CN" sz="6000" b="1" dirty="0">
                <a:solidFill>
                  <a:schemeClr val="tx1">
                    <a:lumMod val="75000"/>
                    <a:lumOff val="25000"/>
                  </a:schemeClr>
                </a:solidFill>
                <a:cs typeface="+mn-ea"/>
                <a:sym typeface="+mn-lt"/>
              </a:rPr>
              <a:t>02</a:t>
            </a:r>
            <a:endParaRPr lang="zh-CN" altLang="en-US" sz="6000" b="1" dirty="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78510" y="811530"/>
            <a:ext cx="7240270" cy="3415030"/>
          </a:xfrm>
          <a:prstGeom prst="rect">
            <a:avLst/>
          </a:prstGeom>
          <a:noFill/>
        </p:spPr>
        <p:txBody>
          <a:bodyPr wrap="square" rtlCol="0" anchor="t">
            <a:spAutoFit/>
          </a:bodyPr>
          <a:p>
            <a:pPr>
              <a:lnSpc>
                <a:spcPct val="150000"/>
              </a:lnSpc>
            </a:pPr>
            <a:r>
              <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关于考察内容：</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sym typeface="+mn-ea"/>
              </a:rPr>
              <a:t>考试内容包括公共科目和专业科目，主要考核报考人员的</a:t>
            </a:r>
            <a:r>
              <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综合素质</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专业基础</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关于备考科目：</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sym typeface="+mn-ea"/>
              </a:rPr>
              <a:t>全军统一考试的公共科目、专业科目和面试成绩满分均为100分，总成绩按百分制折算。公共科目、专业科目、面试成绩分别占30%、30%、40%。各科目成绩和总成绩可保留到小数点后两位。</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关于招考方式：</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sym typeface="+mn-ea"/>
              </a:rPr>
              <a:t>用人单位按照计划招考人数1:1.2的比例，根据报考人员总成绩由高到低确定预选对象，并及时告知本人是否被确定为预选对象。</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等腰三角形 4"/>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TextBox 119"/>
          <p:cNvSpPr txBox="1"/>
          <p:nvPr/>
        </p:nvSpPr>
        <p:spPr>
          <a:xfrm>
            <a:off x="680354" y="221205"/>
            <a:ext cx="3130559" cy="398780"/>
          </a:xfrm>
          <a:prstGeom prst="rect">
            <a:avLst/>
          </a:prstGeom>
          <a:noFill/>
        </p:spPr>
        <p:txBody>
          <a:bodyPr wrap="square" rtlCol="0">
            <a:spAutoFit/>
          </a:bodyPr>
          <a:p>
            <a:pPr defTabSz="685800"/>
            <a:r>
              <a:rPr lang="zh-CN" sz="2000" b="1" dirty="0">
                <a:solidFill>
                  <a:schemeClr val="accent3"/>
                </a:solidFill>
                <a:latin typeface="微软雅黑" panose="020B0503020204020204" pitchFamily="34" charset="-122"/>
                <a:ea typeface="微软雅黑" panose="020B0503020204020204" pitchFamily="34" charset="-122"/>
                <a:cs typeface="+mn-ea"/>
                <a:sym typeface="+mn-lt"/>
              </a:rPr>
              <a:t>备考贴士</a:t>
            </a:r>
            <a:endParaRPr lang="zh-CN"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21790" y="1830070"/>
            <a:ext cx="1739265" cy="1685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DY\AppData\Roaming\Tencent\Users\156708953\QQ\WinTemp\RichOle\QPB%8_XEHN{C7`GJ%BTQOB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9515" y="1830070"/>
            <a:ext cx="1707794" cy="168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04875" y="1795780"/>
            <a:ext cx="4687570" cy="1168400"/>
          </a:xfrm>
          <a:prstGeom prst="rect">
            <a:avLst/>
          </a:prstGeom>
          <a:noFill/>
        </p:spPr>
        <p:txBody>
          <a:bodyPr wrap="square" rtlCol="0" anchor="t">
            <a:spAutoFit/>
          </a:bodyPr>
          <a:p>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招录官网：</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军队人才网</a:t>
            </a:r>
            <a:r>
              <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hlinkClick r:id="rId1"/>
              </a:rPr>
              <a:t>http://www.81rc.mil.cn</a:t>
            </a:r>
            <a:endPar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hlinkClick r:id="rId1"/>
            </a:endParaRPr>
          </a:p>
          <a:p>
            <a:pPr algn="l"/>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江南大学就业信息网</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微信</a:t>
            </a: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军队文职专栏：</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hlinkClick r:id="rId1"/>
              </a:rPr>
              <a:t>http://jiangnan.91job.org.cn/news/index/tag/bdwz</a:t>
            </a:r>
            <a:endPar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400"/>
          </a:p>
        </p:txBody>
      </p:sp>
      <p:pic>
        <p:nvPicPr>
          <p:cNvPr id="3" name="图片 2"/>
          <p:cNvPicPr>
            <a:picLocks noChangeAspect="1"/>
          </p:cNvPicPr>
          <p:nvPr/>
        </p:nvPicPr>
        <p:blipFill>
          <a:blip r:embed="rId2"/>
          <a:stretch>
            <a:fillRect/>
          </a:stretch>
        </p:blipFill>
        <p:spPr>
          <a:xfrm>
            <a:off x="5981700" y="450215"/>
            <a:ext cx="2880000" cy="2514000"/>
          </a:xfrm>
          <a:prstGeom prst="rect">
            <a:avLst/>
          </a:prstGeom>
        </p:spPr>
      </p:pic>
      <p:pic>
        <p:nvPicPr>
          <p:cNvPr id="4" name="图片 3"/>
          <p:cNvPicPr>
            <a:picLocks noChangeAspect="1"/>
          </p:cNvPicPr>
          <p:nvPr/>
        </p:nvPicPr>
        <p:blipFill>
          <a:blip r:embed="rId3"/>
          <a:stretch>
            <a:fillRect/>
          </a:stretch>
        </p:blipFill>
        <p:spPr>
          <a:xfrm>
            <a:off x="5981700" y="2964180"/>
            <a:ext cx="2931795" cy="17068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119"/>
          <p:cNvSpPr txBox="1"/>
          <p:nvPr/>
        </p:nvSpPr>
        <p:spPr>
          <a:xfrm>
            <a:off x="840105" y="244475"/>
            <a:ext cx="5049520" cy="398780"/>
          </a:xfrm>
          <a:prstGeom prst="rect">
            <a:avLst/>
          </a:prstGeom>
          <a:noFill/>
        </p:spPr>
        <p:txBody>
          <a:bodyPr wrap="square" rtlCol="0">
            <a:spAutoFit/>
          </a:bodyPr>
          <a:p>
            <a:pPr defTabSz="685800"/>
            <a:r>
              <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rPr>
              <a:t>头脑风暴：</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和手机有关的职业？</a:t>
            </a:r>
            <a:endPar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pic>
        <p:nvPicPr>
          <p:cNvPr id="5" name="图片 4"/>
          <p:cNvPicPr>
            <a:picLocks noChangeAspect="1"/>
          </p:cNvPicPr>
          <p:nvPr/>
        </p:nvPicPr>
        <p:blipFill>
          <a:blip r:embed="rId1"/>
          <a:stretch>
            <a:fillRect/>
          </a:stretch>
        </p:blipFill>
        <p:spPr>
          <a:xfrm>
            <a:off x="2009140" y="1216025"/>
            <a:ext cx="5027295" cy="2642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等腰三角形 18"/>
          <p:cNvSpPr/>
          <p:nvPr/>
        </p:nvSpPr>
        <p:spPr>
          <a:xfrm rot="5400000">
            <a:off x="391738" y="268662"/>
            <a:ext cx="352555" cy="30392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useBgFill="1">
        <p:nvSpPr>
          <p:cNvPr id="7" name="矩形 6"/>
          <p:cNvSpPr/>
          <p:nvPr/>
        </p:nvSpPr>
        <p:spPr>
          <a:xfrm>
            <a:off x="498951" y="851535"/>
            <a:ext cx="2722721" cy="59436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b="1" dirty="0">
              <a:solidFill>
                <a:schemeClr val="tx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015365" y="4376420"/>
            <a:ext cx="7287895" cy="368300"/>
          </a:xfrm>
          <a:prstGeom prst="rect">
            <a:avLst/>
          </a:prstGeom>
          <a:noFill/>
        </p:spPr>
        <p:txBody>
          <a:bodyPr wrap="square" rtlCol="0" anchor="t">
            <a:spAutoFit/>
          </a:bodyPr>
          <a:p>
            <a:r>
              <a:rPr lang="zh-CN" altLang="en-US" b="1">
                <a:latin typeface="微软雅黑" panose="020B0503020204020204" pitchFamily="34" charset="-122"/>
                <a:ea typeface="微软雅黑" panose="020B0503020204020204" pitchFamily="34" charset="-122"/>
                <a:cs typeface="微软雅黑" panose="020B0503020204020204" pitchFamily="34" charset="-122"/>
              </a:rPr>
              <a:t>全球最普及的就是美国标准职业分类系统SOC)。包括</a:t>
            </a:r>
            <a:r>
              <a:rPr lang="en-US" altLang="zh-CN" b="1">
                <a:latin typeface="微软雅黑" panose="020B0503020204020204" pitchFamily="34" charset="-122"/>
                <a:ea typeface="微软雅黑" panose="020B0503020204020204" pitchFamily="34" charset="-122"/>
                <a:cs typeface="微软雅黑" panose="020B0503020204020204" pitchFamily="34" charset="-122"/>
              </a:rPr>
              <a:t>23</a:t>
            </a:r>
            <a:r>
              <a:rPr lang="zh-CN" altLang="en-US" b="1">
                <a:latin typeface="微软雅黑" panose="020B0503020204020204" pitchFamily="34" charset="-122"/>
                <a:ea typeface="微软雅黑" panose="020B0503020204020204" pitchFamily="34" charset="-122"/>
                <a:cs typeface="微软雅黑" panose="020B0503020204020204" pitchFamily="34" charset="-122"/>
              </a:rPr>
              <a:t>个职业群</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1195705" y="768350"/>
            <a:ext cx="5960745" cy="3608070"/>
          </a:xfrm>
          <a:prstGeom prst="rect">
            <a:avLst/>
          </a:prstGeom>
        </p:spPr>
      </p:pic>
      <p:sp>
        <p:nvSpPr>
          <p:cNvPr id="11" name="TextBox 119"/>
          <p:cNvSpPr txBox="1"/>
          <p:nvPr/>
        </p:nvSpPr>
        <p:spPr>
          <a:xfrm>
            <a:off x="828040" y="220345"/>
            <a:ext cx="5296535" cy="398780"/>
          </a:xfrm>
          <a:prstGeom prst="rect">
            <a:avLst/>
          </a:prstGeom>
          <a:noFill/>
        </p:spPr>
        <p:txBody>
          <a:bodyPr wrap="square" rtlCol="0">
            <a:spAutoFit/>
          </a:bodyPr>
          <a:p>
            <a:pPr defTabSz="685800"/>
            <a:r>
              <a:rPr lang="en-US" sz="2000" b="1" dirty="0">
                <a:solidFill>
                  <a:schemeClr val="accent3"/>
                </a:solidFill>
                <a:latin typeface="微软雅黑" panose="020B0503020204020204" pitchFamily="34" charset="-122"/>
                <a:ea typeface="微软雅黑" panose="020B0503020204020204" pitchFamily="34" charset="-122"/>
                <a:cs typeface="+mn-ea"/>
                <a:sym typeface="+mn-lt"/>
              </a:rPr>
              <a:t>SOC</a:t>
            </a:r>
            <a:r>
              <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rPr>
              <a:t>标准职业分类系统</a:t>
            </a:r>
            <a:endParaRPr lang="zh-CN" altLang="en-US" sz="2000" b="1" dirty="0">
              <a:solidFill>
                <a:schemeClr val="accent3"/>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par>
    </p:tnLst>
  </p:timing>
</p:sld>
</file>

<file path=ppt/tags/tag1.xml><?xml version="1.0" encoding="utf-8"?>
<p:tagLst xmlns:p="http://schemas.openxmlformats.org/presentationml/2006/main">
  <p:tag name="KSO_WM_UNIT_TABLE_BEAUTIFY" val="smartTable{fad7a819-b96a-4e90-9321-dc701377ea51}"/>
  <p:tag name="TABLE_ENDDRAG_ORIGIN_RECT" val="521*236"/>
  <p:tag name="TABLE_ENDDRAG_RECT" val="98*63*521*236"/>
</p:tagLst>
</file>

<file path=ppt/tags/tag2.xml><?xml version="1.0" encoding="utf-8"?>
<p:tagLst xmlns:p="http://schemas.openxmlformats.org/presentationml/2006/main">
  <p:tag name="KSO_WM_UNIT_PLACING_PICTURE_USER_VIEWPORT" val="{&quot;height&quot;:6780,&quot;width&quot;:14535}"/>
</p:tagLst>
</file>

<file path=ppt/tags/tag3.xml><?xml version="1.0" encoding="utf-8"?>
<p:tagLst xmlns:p="http://schemas.openxmlformats.org/presentationml/2006/main">
  <p:tag name="KSO_WM_UNIT_PLACING_PICTURE_USER_VIEWPORT" val="{&quot;height&quot;:6173,&quot;width&quot;:4800}"/>
</p:tagLst>
</file>

<file path=ppt/tags/tag4.xml><?xml version="1.0" encoding="utf-8"?>
<p:tagLst xmlns:p="http://schemas.openxmlformats.org/presentationml/2006/main">
  <p:tag name="KSO_WM_UNIT_TABLE_BEAUTIFY" val="smartTable{80eaef39-8f0e-4c03-a7b8-6e0db024f19a}"/>
  <p:tag name="TABLE_ENDDRAG_ORIGIN_RECT" val="463*216"/>
  <p:tag name="TABLE_ENDDRAG_RECT" val="215*142*463*216"/>
</p:tagLst>
</file>

<file path=ppt/tags/tag5.xml><?xml version="1.0" encoding="utf-8"?>
<p:tagLst xmlns:p="http://schemas.openxmlformats.org/presentationml/2006/main">
  <p:tag name="KSO_WM_UNIT_TABLE_BEAUTIFY" val="smartTable{643de1d9-3708-4036-a712-68d98ffa2b0b}"/>
</p:tagLst>
</file>

<file path=ppt/tags/tag6.xml><?xml version="1.0" encoding="utf-8"?>
<p:tagLst xmlns:p="http://schemas.openxmlformats.org/presentationml/2006/main">
  <p:tag name="KSO_WM_UNIT_PLACING_PICTURE_USER_VIEWPORT" val="{&quot;height&quot;:6420,&quot;width&quot;:10800}"/>
</p:tagLst>
</file>

<file path=ppt/tags/tag7.xml><?xml version="1.0" encoding="utf-8"?>
<p:tagLst xmlns:p="http://schemas.openxmlformats.org/presentationml/2006/main">
  <p:tag name="KSO_WM_UNIT_TABLE_BEAUTIFY" val="smartTable{7c804d59-ffa8-4dea-8687-be3a820fa036}"/>
</p:tagLst>
</file>

<file path=ppt/theme/theme1.xml><?xml version="1.0" encoding="utf-8"?>
<a:theme xmlns:a="http://schemas.openxmlformats.org/drawingml/2006/main" name="Office 主题​​">
  <a:themeElements>
    <a:clrScheme name="自定义 101">
      <a:dk1>
        <a:sysClr val="windowText" lastClr="000000"/>
      </a:dk1>
      <a:lt1>
        <a:sysClr val="window" lastClr="FFFFFF"/>
      </a:lt1>
      <a:dk2>
        <a:srgbClr val="44546A"/>
      </a:dk2>
      <a:lt2>
        <a:srgbClr val="E7E6E6"/>
      </a:lt2>
      <a:accent1>
        <a:srgbClr val="32B6B9"/>
      </a:accent1>
      <a:accent2>
        <a:srgbClr val="E8C50A"/>
      </a:accent2>
      <a:accent3>
        <a:srgbClr val="32B6B9"/>
      </a:accent3>
      <a:accent4>
        <a:srgbClr val="E8C50A"/>
      </a:accent4>
      <a:accent5>
        <a:srgbClr val="32B6B9"/>
      </a:accent5>
      <a:accent6>
        <a:srgbClr val="E8C50A"/>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7972</Words>
  <Application>WPS 演示</Application>
  <PresentationFormat>自定义</PresentationFormat>
  <Paragraphs>1038</Paragraphs>
  <Slides>71</Slides>
  <Notes>33</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71</vt:i4>
      </vt:variant>
    </vt:vector>
  </HeadingPairs>
  <TitlesOfParts>
    <vt:vector size="92" baseType="lpstr">
      <vt:lpstr>Arial</vt:lpstr>
      <vt:lpstr>宋体</vt:lpstr>
      <vt:lpstr>Wingdings</vt:lpstr>
      <vt:lpstr>微软雅黑</vt:lpstr>
      <vt:lpstr>仿宋_GB2312</vt:lpstr>
      <vt:lpstr>仿宋</vt:lpstr>
      <vt:lpstr>Calibri</vt:lpstr>
      <vt:lpstr>Arial Unicode MS</vt:lpstr>
      <vt:lpstr>等线 Light</vt:lpstr>
      <vt:lpstr>Calibri Light</vt:lpstr>
      <vt:lpstr>等线</vt:lpstr>
      <vt:lpstr>Droid Sans Fallback</vt:lpstr>
      <vt:lpstr>Yu Gothic UI</vt:lpstr>
      <vt:lpstr>Arial</vt:lpstr>
      <vt:lpstr>Wingdings 2</vt:lpstr>
      <vt:lpstr>Wingdings</vt:lpstr>
      <vt:lpstr>Times New Roman</vt:lpstr>
      <vt:lpstr>黑体</vt:lpstr>
      <vt:lpstr>Corbel</vt:lpstr>
      <vt:lpstr>Agency FB</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01大学生志愿服务西部计划</vt:lpstr>
      <vt:lpstr>02军队文职</vt:lpstr>
      <vt:lpstr>03国际组织实习</vt:lpstr>
      <vt:lpstr>04选调生</vt:lpstr>
      <vt:lpstr>05研究生支教团</vt:lpstr>
      <vt:lpstr>06大学生志愿服务苏北计划</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。Wuu</cp:lastModifiedBy>
  <cp:revision>185</cp:revision>
  <dcterms:created xsi:type="dcterms:W3CDTF">2021-03-14T10:45:00Z</dcterms:created>
  <dcterms:modified xsi:type="dcterms:W3CDTF">2021-03-15T06:39:15Z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